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12192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25B0"/>
    <a:srgbClr val="FF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6.jpeg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jpeg"/><Relationship Id="rId1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6.jpeg"/><Relationship Id="rId1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4.jpeg"/><Relationship Id="rId1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2.jpeg"/><Relationship Id="rId3" Type="http://schemas.openxmlformats.org/officeDocument/2006/relationships/image" Target="../media/image56.jpeg"/><Relationship Id="rId2" Type="http://schemas.openxmlformats.org/officeDocument/2006/relationships/image" Target="../media/image54.jpeg"/><Relationship Id="rId1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2.jpeg"/><Relationship Id="rId3" Type="http://schemas.openxmlformats.org/officeDocument/2006/relationships/image" Target="../media/image56.jpeg"/><Relationship Id="rId2" Type="http://schemas.openxmlformats.org/officeDocument/2006/relationships/image" Target="../media/image54.jpeg"/><Relationship Id="rId1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1.jpe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3.jpeg"/><Relationship Id="rId1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5.jpeg"/><Relationship Id="rId1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5.jpeg"/><Relationship Id="rId1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8.jpeg"/><Relationship Id="rId1" Type="http://schemas.openxmlformats.org/officeDocument/2006/relationships/image" Target="../media/image77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7.jpeg"/><Relationship Id="rId8" Type="http://schemas.openxmlformats.org/officeDocument/2006/relationships/image" Target="../media/image86.jpeg"/><Relationship Id="rId7" Type="http://schemas.openxmlformats.org/officeDocument/2006/relationships/image" Target="../media/image85.jpeg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88.jpeg"/><Relationship Id="rId1" Type="http://schemas.openxmlformats.org/officeDocument/2006/relationships/image" Target="../media/image7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85659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356870" y="4024630"/>
            <a:ext cx="9812020" cy="31654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715" algn="l" rtl="0" eaLnBrk="0">
              <a:lnSpc>
                <a:spcPct val="101000"/>
              </a:lnSpc>
            </a:pPr>
            <a:endParaRPr lang="en-US" altLang="zh-CN" sz="63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5715" algn="l" rtl="0" eaLnBrk="0">
              <a:lnSpc>
                <a:spcPct val="101000"/>
              </a:lnSpc>
            </a:pPr>
            <a:r>
              <a:rPr lang="en-US" sz="6300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LXMC</a:t>
            </a:r>
            <a:r>
              <a:rPr sz="6300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农化行业</a:t>
            </a:r>
            <a:r>
              <a:rPr sz="6300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产品简介</a:t>
            </a:r>
            <a:endParaRPr sz="6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 descr="Logo-合作伙伴"/>
          <p:cNvPicPr>
            <a:picLocks noChangeAspect="1"/>
          </p:cNvPicPr>
          <p:nvPr/>
        </p:nvPicPr>
        <p:blipFill>
          <a:blip r:embed="rId2"/>
          <a:srcRect l="37375" t="3150" b="26142"/>
          <a:stretch>
            <a:fillRect/>
          </a:stretch>
        </p:blipFill>
        <p:spPr>
          <a:xfrm>
            <a:off x="261620" y="758825"/>
            <a:ext cx="4620895" cy="17106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5162560" y="3900468"/>
            <a:ext cx="2155189" cy="4844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2545" algn="l" rtl="0" eaLnBrk="0">
              <a:lnSpc>
                <a:spcPct val="97000"/>
              </a:lnSpc>
            </a:pPr>
            <a:r>
              <a:rPr sz="27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1.公司简介</a:t>
            </a:r>
            <a:endParaRPr sz="2700" kern="0" spc="70" dirty="0">
              <a:solidFill>
                <a:srgbClr val="000000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815"/>
              </a:spcBef>
            </a:pPr>
            <a:r>
              <a:rPr sz="27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</a:t>
            </a:r>
            <a:r>
              <a:rPr sz="27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色彩体系</a:t>
            </a:r>
            <a:endParaRPr sz="2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820"/>
              </a:spcBef>
            </a:pPr>
            <a:r>
              <a:rPr sz="27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sz="27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我们的优势</a:t>
            </a:r>
            <a:endParaRPr sz="2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815"/>
              </a:spcBef>
            </a:pPr>
            <a:r>
              <a:rPr sz="27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sz="27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</a:t>
            </a:r>
            <a:endParaRPr sz="2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  <a:spcBef>
                <a:spcPts val="0"/>
              </a:spcBef>
            </a:pPr>
            <a:r>
              <a:rPr sz="27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sz="2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拓展行业</a:t>
            </a:r>
            <a:endParaRPr sz="2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1245870" y="3317875"/>
            <a:ext cx="1979930" cy="2778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30"/>
              </a:lnSpc>
            </a:pPr>
            <a:r>
              <a:rPr sz="500" b="1" kern="0" spc="20" dirty="0">
                <a:solidFill>
                  <a:srgbClr val="407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世</a:t>
            </a:r>
            <a:r>
              <a:rPr sz="500" kern="0" spc="20" dirty="0">
                <a:solidFill>
                  <a:srgbClr val="407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500" b="1" kern="0" spc="20" dirty="0">
                <a:solidFill>
                  <a:srgbClr val="407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名</a:t>
            </a:r>
            <a:r>
              <a:rPr sz="500" b="1" kern="0" spc="0" dirty="0">
                <a:solidFill>
                  <a:srgbClr val="407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SUNMUN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5880" algn="l" rtl="0" eaLnBrk="0">
              <a:lnSpc>
                <a:spcPct val="83000"/>
              </a:lnSpc>
              <a:spcBef>
                <a:spcPts val="115"/>
              </a:spcBef>
            </a:pPr>
            <a:r>
              <a:rPr sz="500" kern="0" spc="40" dirty="0">
                <a:solidFill>
                  <a:srgbClr val="2070B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82</a:t>
            </a:r>
            <a:r>
              <a:rPr sz="500" kern="0" spc="0" dirty="0">
                <a:solidFill>
                  <a:srgbClr val="2070B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IZK</a:t>
            </a:r>
            <a:endParaRPr sz="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7000"/>
              </a:lnSpc>
              <a:spcBef>
                <a:spcPts val="1080"/>
              </a:spcBef>
            </a:pPr>
            <a:r>
              <a:rPr sz="3600" b="1" kern="0" spc="-3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目</a:t>
            </a:r>
            <a:r>
              <a:rPr sz="3600" kern="0" spc="-2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3600" b="1" kern="0" spc="-23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录</a:t>
            </a:r>
            <a:endParaRPr sz="3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  <a:spcBef>
                <a:spcPts val="5"/>
              </a:spcBef>
            </a:pPr>
            <a:r>
              <a:rPr lang="en-US" sz="2400" b="1" kern="0" spc="-4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LXMC</a:t>
            </a:r>
            <a:endParaRPr lang="en-US" sz="2400" b="1" kern="0" spc="-40" dirty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1308" y="3982187"/>
            <a:ext cx="438054" cy="500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85659" cy="68580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6057940" y="5281584"/>
            <a:ext cx="3059429" cy="170116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4700" b="1" kern="0" spc="-40" dirty="0">
                <a:solidFill>
                  <a:srgbClr val="207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ONE</a:t>
            </a:r>
            <a:endParaRPr sz="4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</a:pPr>
            <a:r>
              <a:rPr sz="5700" b="1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公司简介</a:t>
            </a:r>
            <a:endParaRPr sz="5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62360" y="5194310"/>
            <a:ext cx="1657258" cy="16446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2"/>
          <p:cNvSpPr/>
          <p:nvPr/>
        </p:nvSpPr>
        <p:spPr>
          <a:xfrm>
            <a:off x="412750" y="3886200"/>
            <a:ext cx="11138535" cy="4739005"/>
          </a:xfrm>
          <a:prstGeom prst="rect">
            <a:avLst/>
          </a:prstGeom>
          <a:solidFill>
            <a:srgbClr val="E8E9E9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6000"/>
              </a:lnSpc>
            </a:pPr>
            <a:endParaRPr sz="3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58750" algn="l" rtl="0" eaLnBrk="0">
              <a:lnSpc>
                <a:spcPct val="150000"/>
              </a:lnSpc>
              <a:spcBef>
                <a:spcPts val="0"/>
              </a:spcBef>
            </a:pPr>
            <a:r>
              <a:rPr lang="zh-CN" sz="24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龙鑫合作伙伴</a:t>
            </a:r>
            <a:r>
              <a:rPr lang="en-US" altLang="zh-CN" sz="24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LXMC</a:t>
            </a:r>
            <a:r>
              <a:rPr sz="24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，是国内知名的色浆、功</a:t>
            </a: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能添加剂、电脑调色一体化系统的专业供应商，产品可广泛应用于涂</a:t>
            </a:r>
            <a:r>
              <a:rPr sz="2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料、纺织、纤维、胶乳、墨水等众多</a:t>
            </a:r>
            <a:r>
              <a:rPr sz="2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色彩应用领域。</a:t>
            </a:r>
            <a:endParaRPr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2" name="picture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73120" y="3149596"/>
            <a:ext cx="730178" cy="717553"/>
          </a:xfrm>
          <a:prstGeom prst="rect">
            <a:avLst/>
          </a:prstGeom>
        </p:spPr>
      </p:pic>
      <p:sp>
        <p:nvSpPr>
          <p:cNvPr id="54" name="textbox 54"/>
          <p:cNvSpPr/>
          <p:nvPr/>
        </p:nvSpPr>
        <p:spPr>
          <a:xfrm>
            <a:off x="882680" y="3359745"/>
            <a:ext cx="2016760" cy="375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200" b="1" kern="0" spc="-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01</a:t>
            </a:r>
            <a:r>
              <a:rPr sz="2200" b="1" kern="0" spc="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2400" b="1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公司简介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85659" cy="6858000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6083300" y="5338207"/>
            <a:ext cx="3047364" cy="1659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4100" kern="0" spc="-10" dirty="0">
                <a:solidFill>
                  <a:srgbClr val="207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TWO</a:t>
            </a:r>
            <a:endParaRPr sz="4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96000"/>
              </a:lnSpc>
              <a:spcBef>
                <a:spcPts val="0"/>
              </a:spcBef>
            </a:pPr>
            <a:r>
              <a:rPr sz="5700" kern="0" spc="2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色彩体系</a:t>
            </a:r>
            <a:endParaRPr sz="5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98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62360" y="5187932"/>
            <a:ext cx="1657258" cy="165737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9194819" y="4512447"/>
            <a:ext cx="2343785" cy="38227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98000"/>
              </a:lnSpc>
            </a:pPr>
            <a:r>
              <a:rPr sz="16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偶氮类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59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单偶氮类、双偶氮类、偶氮色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淀、偶氮缩合类等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9540" algn="l" rtl="0" eaLnBrk="0">
              <a:lnSpc>
                <a:spcPct val="98000"/>
              </a:lnSpc>
              <a:spcBef>
                <a:spcPts val="1095"/>
              </a:spcBef>
            </a:pPr>
            <a:r>
              <a:rPr sz="1600" b="1" kern="0" spc="100" dirty="0">
                <a:solidFill>
                  <a:srgbClr val="70404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</a:t>
            </a:r>
            <a:r>
              <a:rPr sz="1600" b="1" kern="0" spc="100" dirty="0">
                <a:solidFill>
                  <a:srgbClr val="FF101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红色居多</a:t>
            </a:r>
            <a:r>
              <a:rPr sz="1600" b="1" kern="0" spc="100" dirty="0">
                <a:solidFill>
                  <a:srgbClr val="90302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98000"/>
              </a:lnSpc>
              <a:spcBef>
                <a:spcPts val="480"/>
              </a:spcBef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酞菁类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09000"/>
              </a:lnSpc>
              <a:spcBef>
                <a:spcPts val="19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酞菁蓝、酞菁绿、其他金属酞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菁等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6365" algn="l" rtl="0" eaLnBrk="0">
              <a:lnSpc>
                <a:spcPct val="98000"/>
              </a:lnSpc>
              <a:spcBef>
                <a:spcPts val="1035"/>
              </a:spcBef>
            </a:pPr>
            <a:r>
              <a:rPr sz="1600" kern="0" spc="-50" dirty="0">
                <a:solidFill>
                  <a:srgbClr val="70506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</a:t>
            </a:r>
            <a:r>
              <a:rPr sz="1600" b="1" kern="0" spc="-50" dirty="0">
                <a:solidFill>
                  <a:srgbClr val="F0101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蓝</a:t>
            </a:r>
            <a:r>
              <a:rPr sz="1600" b="1" kern="0" spc="-50" dirty="0">
                <a:solidFill>
                  <a:srgbClr val="F0201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sz="1600" b="1" kern="0" spc="-160" dirty="0">
                <a:solidFill>
                  <a:srgbClr val="F0201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b="1" kern="0" spc="-50" dirty="0">
                <a:solidFill>
                  <a:srgbClr val="F0201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绿</a:t>
            </a:r>
            <a:r>
              <a:rPr sz="1600" kern="0" spc="-50" dirty="0">
                <a:solidFill>
                  <a:srgbClr val="70202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98000"/>
              </a:lnSpc>
              <a:spcBef>
                <a:spcPts val="480"/>
              </a:spcBef>
            </a:pPr>
            <a:r>
              <a:rPr sz="16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杂环类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08000"/>
              </a:lnSpc>
              <a:spcBef>
                <a:spcPts val="30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喹吖啶酮、苯并咪唑酮、二噁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嗪类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9540" algn="l" rtl="0" eaLnBrk="0">
              <a:lnSpc>
                <a:spcPct val="98000"/>
              </a:lnSpc>
              <a:spcBef>
                <a:spcPts val="5"/>
              </a:spcBef>
            </a:pPr>
            <a:r>
              <a:rPr sz="1600" b="1" kern="0" spc="130" dirty="0">
                <a:solidFill>
                  <a:srgbClr val="F0102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(紫、高档红居多</a:t>
            </a:r>
            <a:r>
              <a:rPr sz="1600" b="1" kern="0" spc="130" dirty="0">
                <a:solidFill>
                  <a:srgbClr val="B0403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)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882680" y="3352294"/>
            <a:ext cx="3549015" cy="3816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100" b="1" kern="0" spc="-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02</a:t>
            </a:r>
            <a:r>
              <a:rPr sz="2100" b="1" kern="0" spc="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24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色彩体系一适用类别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10" name="textbox 110"/>
          <p:cNvSpPr/>
          <p:nvPr/>
        </p:nvSpPr>
        <p:spPr>
          <a:xfrm>
            <a:off x="641400" y="5906454"/>
            <a:ext cx="1053464" cy="1016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3700" kern="0" spc="-40" baseline="-600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</a:t>
            </a:r>
            <a:r>
              <a:rPr sz="2400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</a:t>
            </a:r>
            <a:r>
              <a:rPr sz="3200" kern="0" spc="-40" baseline="10000" dirty="0">
                <a:solidFill>
                  <a:srgbClr val="002828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U</a:t>
            </a:r>
            <a:endParaRPr sz="3200" baseline="10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8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  <a:spcBef>
                <a:spcPts val="5"/>
              </a:spcBef>
            </a:pPr>
            <a:r>
              <a:rPr sz="2100" b="1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水性色浆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14" name="textbox 114"/>
          <p:cNvSpPr/>
          <p:nvPr/>
        </p:nvSpPr>
        <p:spPr>
          <a:xfrm>
            <a:off x="3070812" y="6511387"/>
            <a:ext cx="545465" cy="3352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100" b="1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色浆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16" name="textbox 116"/>
          <p:cNvSpPr/>
          <p:nvPr/>
        </p:nvSpPr>
        <p:spPr>
          <a:xfrm>
            <a:off x="5382188" y="6507387"/>
            <a:ext cx="536575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5000"/>
              </a:lnSpc>
            </a:pPr>
            <a:r>
              <a:rPr sz="2100" b="1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颜料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120" name="textbox 120"/>
          <p:cNvSpPr/>
          <p:nvPr/>
        </p:nvSpPr>
        <p:spPr>
          <a:xfrm>
            <a:off x="5314960" y="4363641"/>
            <a:ext cx="5821045" cy="42589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9715" algn="l" rtl="0" eaLnBrk="0">
              <a:lnSpc>
                <a:spcPct val="99000"/>
              </a:lnSpc>
            </a:pPr>
            <a:r>
              <a:rPr sz="2800" kern="0" spc="-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</a:t>
            </a:r>
            <a:r>
              <a:rPr sz="2800" kern="0" spc="-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值</a:t>
            </a:r>
            <a:endParaRPr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indent="12065" algn="l" rtl="0" eaLnBrk="0">
              <a:lnSpc>
                <a:spcPct val="142000"/>
              </a:lnSpc>
              <a:spcBef>
                <a:spcPts val="345"/>
              </a:spcBef>
            </a:pP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表示像素的亮度，取值范围是[0~100</a:t>
            </a:r>
            <a:r>
              <a:rPr sz="17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],表示从纯黑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7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到纯白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4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14400" algn="l" rtl="0" eaLnBrk="0">
              <a:lnSpc>
                <a:spcPct val="99000"/>
              </a:lnSpc>
              <a:spcBef>
                <a:spcPts val="845"/>
              </a:spcBef>
            </a:pPr>
            <a:r>
              <a:rPr sz="2800" kern="0" spc="-170" dirty="0">
                <a:solidFill>
                  <a:srgbClr val="50802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2800" kern="0" spc="-170" dirty="0">
                <a:solidFill>
                  <a:srgbClr val="F0102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值</a:t>
            </a:r>
            <a:endParaRPr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7000"/>
              </a:lnSpc>
              <a:spcBef>
                <a:spcPts val="510"/>
              </a:spcBef>
            </a:pPr>
            <a:r>
              <a:rPr sz="17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表示从红色到绿色的取值范围，负值为绿色，正值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780415" algn="l" rtl="0" eaLnBrk="0">
              <a:lnSpc>
                <a:spcPts val="295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为红色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93065" algn="l" rtl="0" eaLnBrk="0">
              <a:lnSpc>
                <a:spcPts val="3885"/>
              </a:lnSpc>
              <a:spcBef>
                <a:spcPts val="585"/>
              </a:spcBef>
            </a:pPr>
            <a:r>
              <a:rPr sz="2800" kern="0" spc="-160" dirty="0">
                <a:solidFill>
                  <a:srgbClr val="206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2800" kern="0" spc="-160" dirty="0">
                <a:solidFill>
                  <a:srgbClr val="F0D04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值</a:t>
            </a:r>
            <a:endParaRPr sz="2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4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015" algn="l" rtl="0" eaLnBrk="0">
              <a:lnSpc>
                <a:spcPct val="87000"/>
              </a:lnSpc>
              <a:spcBef>
                <a:spcPts val="515"/>
              </a:spcBef>
            </a:pPr>
            <a:r>
              <a:rPr sz="17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表示从蓝色到黄色的取值范围，负值为蓝色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，正值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0015" algn="l" rtl="0" eaLnBrk="0">
              <a:lnSpc>
                <a:spcPts val="2780"/>
              </a:lnSpc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为黄色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89040" y="4502132"/>
            <a:ext cx="4165518" cy="4337067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9460" y="3149596"/>
            <a:ext cx="717499" cy="717553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882680" y="3360658"/>
            <a:ext cx="3227704" cy="377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100" b="1" kern="0" spc="-3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02</a:t>
            </a:r>
            <a:r>
              <a:rPr sz="2100" b="1" kern="0" spc="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24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色彩体系一色轮</a:t>
            </a:r>
            <a:r>
              <a:rPr sz="2400" b="1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图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1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132" name="picture 1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746260" y="4959354"/>
            <a:ext cx="3676619" cy="4273563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6429369" y="4681328"/>
            <a:ext cx="2053589" cy="1498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47725" algn="l" rtl="0" eaLnBrk="0">
              <a:lnSpc>
                <a:spcPts val="2285"/>
              </a:lnSpc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27.9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41630" indent="873760" algn="l" rtl="0" eaLnBrk="0">
              <a:lnSpc>
                <a:spcPct val="84000"/>
              </a:lnSpc>
              <a:spcBef>
                <a:spcPts val="1015"/>
              </a:spcBef>
            </a:pPr>
            <a:r>
              <a:rPr sz="18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斜</a:t>
            </a:r>
            <a:r>
              <a:rPr sz="1800" kern="0" spc="-3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翅</a:t>
            </a:r>
            <a:r>
              <a:rPr sz="1800" kern="0" spc="-3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-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乾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9.4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5400" algn="l" rtl="0" eaLnBrk="0">
              <a:lnSpc>
                <a:spcPct val="85000"/>
              </a:lnSpc>
              <a:spcBef>
                <a:spcPts val="10"/>
              </a:spcBef>
            </a:pPr>
            <a:r>
              <a:rPr sz="1800" kern="0" spc="-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十15.53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2820"/>
              </a:lnSpc>
            </a:pP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-33.39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6" name="textbox 136"/>
          <p:cNvSpPr/>
          <p:nvPr/>
        </p:nvSpPr>
        <p:spPr>
          <a:xfrm>
            <a:off x="9947310" y="5211553"/>
            <a:ext cx="1037589" cy="1805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00965" algn="l" rtl="0" eaLnBrk="0">
              <a:lnSpc>
                <a:spcPct val="114000"/>
              </a:lnSpc>
              <a:spcBef>
                <a:spcPts val="0"/>
              </a:spcBef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54.00    </a:t>
            </a: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+16.87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-34.68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43840" algn="l" rtl="0" eaLnBrk="0">
              <a:lnSpc>
                <a:spcPts val="2285"/>
              </a:lnSpc>
              <a:spcBef>
                <a:spcPts val="365"/>
              </a:spcBef>
            </a:pP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1.76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6000"/>
              </a:lnSpc>
            </a:pP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285"/>
              </a:lnSpc>
            </a:pPr>
            <a:r>
              <a:rPr sz="18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47.4%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8" name="textbox 138"/>
          <p:cNvSpPr/>
          <p:nvPr/>
        </p:nvSpPr>
        <p:spPr>
          <a:xfrm>
            <a:off x="1661718" y="3360658"/>
            <a:ext cx="2448560" cy="377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4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色彩体系一色轮图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42" name="picture 1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54100" y="3130532"/>
            <a:ext cx="768339" cy="755682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>
            <a:off x="869939" y="5383003"/>
            <a:ext cx="710565" cy="871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11125" algn="l" rtl="0" eaLnBrk="0">
              <a:lnSpc>
                <a:spcPct val="103000"/>
              </a:lnSpc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32.36 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+17.74</a:t>
            </a:r>
            <a:r>
              <a:rPr sz="18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8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-32.78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6" name="textbox 146"/>
          <p:cNvSpPr/>
          <p:nvPr/>
        </p:nvSpPr>
        <p:spPr>
          <a:xfrm>
            <a:off x="9067779" y="5075046"/>
            <a:ext cx="472440" cy="260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l365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1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977900" y="6265687"/>
            <a:ext cx="2888614" cy="14751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种衣剂的主要固体成本为有效成分，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5240" algn="l" rtl="0" eaLnBrk="0">
              <a:lnSpc>
                <a:spcPct val="143000"/>
              </a:lnSpc>
              <a:spcBef>
                <a:spcPts val="25"/>
              </a:spcBef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故润湿分散等助剂成分需配合有效成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分的分散于稳定，对于选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用的着色剂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需要分散性佳，不增加配方中的助剂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负担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6708939" y="7141773"/>
            <a:ext cx="3583304" cy="10248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80"/>
              </a:lnSpc>
            </a:pPr>
            <a:r>
              <a:rPr sz="2800" b="1" kern="0" spc="-10" baseline="25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脱落率</a:t>
            </a:r>
            <a:r>
              <a:rPr sz="1800" kern="0" spc="6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100" kern="0" spc="-10" baseline="-3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100" kern="0" spc="-10" baseline="-3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脱落率的影响因素是成膜剂、</a:t>
            </a:r>
            <a:r>
              <a:rPr sz="2100" kern="0" spc="-20" baseline="-3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</a:t>
            </a:r>
            <a:endParaRPr sz="2100" baseline="-3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r" rtl="0" eaLnBrk="0">
              <a:lnSpc>
                <a:spcPts val="235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散剂、直观变现为着色剂的脱落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1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04240" algn="l" rtl="0" eaLnBrk="0">
              <a:lnSpc>
                <a:spcPct val="95000"/>
              </a:lnSpc>
              <a:spcBef>
                <a:spcPts val="5"/>
              </a:spcBef>
            </a:pP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脱落率的检测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4" name="textbox 154"/>
          <p:cNvSpPr/>
          <p:nvPr/>
        </p:nvSpPr>
        <p:spPr>
          <a:xfrm>
            <a:off x="7971821" y="5134144"/>
            <a:ext cx="2706370" cy="12052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涉及到有效成分、辅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料成分、应用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56000"/>
              </a:lnSpc>
              <a:spcBef>
                <a:spcPts val="5"/>
              </a:spcBef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条件等多方面影响，着色剂作为辅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料的一个重要组成，</a:t>
            </a: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是必须考虑的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基本点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6" name="textbox 156"/>
          <p:cNvSpPr/>
          <p:nvPr/>
        </p:nvSpPr>
        <p:spPr>
          <a:xfrm>
            <a:off x="1441439" y="4703571"/>
            <a:ext cx="3041650" cy="8782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·宜以颜料为主，染料不宜使用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1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6530" indent="-164465" algn="l" rtl="0" eaLnBrk="0">
              <a:lnSpc>
                <a:spcPct val="122000"/>
              </a:lnSpc>
              <a:spcBef>
                <a:spcPts val="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·颜料的类型/晶体结构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/粒径等对于配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方的稳定都有影响</a:t>
            </a:r>
            <a:endParaRPr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8" name="textbox 158"/>
          <p:cNvSpPr/>
          <p:nvPr/>
        </p:nvSpPr>
        <p:spPr>
          <a:xfrm>
            <a:off x="5058020" y="4858380"/>
            <a:ext cx="2686685" cy="677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800" b="1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稳定性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2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9000"/>
              </a:lnSpc>
              <a:spcBef>
                <a:spcPts val="5"/>
              </a:spcBef>
            </a:pPr>
            <a:r>
              <a:rPr sz="18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安全性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60" name="textbox 160"/>
          <p:cNvSpPr/>
          <p:nvPr/>
        </p:nvSpPr>
        <p:spPr>
          <a:xfrm>
            <a:off x="1661718" y="3360658"/>
            <a:ext cx="2753360" cy="377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4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色彩体系一包衣性能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54100" y="3130532"/>
            <a:ext cx="762000" cy="755682"/>
          </a:xfrm>
          <a:prstGeom prst="rect">
            <a:avLst/>
          </a:prstGeom>
        </p:spPr>
      </p:pic>
      <p:sp>
        <p:nvSpPr>
          <p:cNvPr id="166" name="textbox 166"/>
          <p:cNvSpPr/>
          <p:nvPr/>
        </p:nvSpPr>
        <p:spPr>
          <a:xfrm>
            <a:off x="4334059" y="6381425"/>
            <a:ext cx="715644" cy="2959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分散性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" name="table 170"/>
          <p:cNvGraphicFramePr>
            <a:graphicFrameLocks noGrp="1"/>
          </p:cNvGraphicFramePr>
          <p:nvPr/>
        </p:nvGraphicFramePr>
        <p:xfrm>
          <a:off x="187385" y="1944359"/>
          <a:ext cx="11588115" cy="9337040"/>
        </p:xfrm>
        <a:graphic>
          <a:graphicData uri="http://schemas.openxmlformats.org/drawingml/2006/table">
            <a:tbl>
              <a:tblPr/>
              <a:tblGrid>
                <a:gridCol w="3502025"/>
                <a:gridCol w="1682750"/>
                <a:gridCol w="1828164"/>
                <a:gridCol w="2241550"/>
                <a:gridCol w="2333625"/>
              </a:tblGrid>
              <a:tr h="59944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zh-CN" sz="1600" b="1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zh-CN" sz="1600" b="1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产品编号</a:t>
                      </a:r>
                      <a:endParaRPr lang="zh-CN" sz="1600" b="1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zh-CN" altLang="en-US" sz="1600" b="1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zh-CN" altLang="en-US" sz="1600" b="1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颜料索引号</a:t>
                      </a:r>
                      <a:endParaRPr lang="zh-CN" altLang="en-US" sz="1600" b="1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zh-CN" sz="1600" b="1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zh-CN" sz="1600" b="1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色光</a:t>
                      </a:r>
                      <a:endParaRPr lang="zh-CN" sz="1600" b="1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zh-CN" sz="16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zh-CN" sz="1600" b="1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颜料通用类</a:t>
                      </a:r>
                      <a:r>
                        <a:rPr lang="en-US" altLang="zh-CN" sz="1600" b="1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600" b="1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品名</a:t>
                      </a:r>
                      <a:endParaRPr lang="zh-CN" altLang="en-US" sz="1600" b="1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lang="zh-CN" sz="1600" b="1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zh-CN" sz="1600" b="1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颜料含量</a:t>
                      </a:r>
                      <a:endParaRPr lang="zh-CN" sz="1600" b="1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LXMC 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TSE LR21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522605"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P.R.48:2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蓝相红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4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80010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永固红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BB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35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5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LXMC 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TSE L361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05155" algn="ctr" rtl="0" eaLnBrk="0">
                        <a:lnSpc>
                          <a:spcPts val="1485"/>
                        </a:lnSpc>
                        <a:spcBef>
                          <a:spcPts val="0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P.R.22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8000"/>
                        </a:lnSpc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黄相红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4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88265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萘酚红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ts val="1475"/>
                        </a:lnSpc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45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4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LXMC 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SIP3671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43255" algn="ctr" rtl="0" eaLnBrk="0">
                        <a:lnSpc>
                          <a:spcPts val="1485"/>
                        </a:lnSpc>
                        <a:spcBef>
                          <a:spcPts val="0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P.R.2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5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8000"/>
                        </a:lnSpc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黄相红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62000" algn="ctr" rtl="0" eaLnBrk="0">
                        <a:lnSpc>
                          <a:spcPct val="99000"/>
                        </a:lnSpc>
                      </a:pPr>
                      <a:r>
                        <a:rPr sz="1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萘酚红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FRR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ts val="1475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40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16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LXMC 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S21-LR101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560705" algn="ctr" rtl="0" eaLnBrk="0">
                        <a:lnSpc>
                          <a:spcPts val="1535"/>
                        </a:lnSpc>
                        <a:spcBef>
                          <a:spcPts val="0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P.R.112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中性红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6200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永固红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FGR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ts val="1525"/>
                        </a:lnSpc>
                        <a:spcBef>
                          <a:spcPts val="0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49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LXMC </a:t>
                      </a: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S19-LR71</a:t>
                      </a:r>
                      <a:endParaRPr lang="en-US" altLang="zh-CN" sz="140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B4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4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6200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萘酚红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FRR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ts val="1475"/>
                        </a:lnSpc>
                        <a:spcBef>
                          <a:spcPts val="0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44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LXMC S19-LR12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05155" algn="ctr" rtl="0" eaLnBrk="0">
                        <a:lnSpc>
                          <a:spcPts val="1485"/>
                        </a:lnSpc>
                        <a:spcBef>
                          <a:spcPts val="0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P.Y.83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3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2390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联苯胺黄</a:t>
                      </a:r>
                      <a:r>
                        <a:rPr sz="14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HR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ts val="1475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32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21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TSE L362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05155" algn="ctr" rtl="0" eaLnBrk="0">
                        <a:lnSpc>
                          <a:spcPts val="1535"/>
                        </a:lnSpc>
                        <a:spcBef>
                          <a:spcPts val="5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P.Y.12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62000" algn="ctr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联苯胺黄G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45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TSE L363A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05155"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P.B.15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3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红相蓝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41350" algn="ctr" rtl="0" eaLnBrk="0">
                        <a:lnSpc>
                          <a:spcPct val="98000"/>
                        </a:lnSpc>
                      </a:pP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酞菁蓝α型β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42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TSE L363B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522605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P.B.15:3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绿相蓝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79450" algn="ctr" rtl="0" eaLnBrk="0">
                        <a:lnSpc>
                          <a:spcPct val="98000"/>
                        </a:lnSpc>
                      </a:pPr>
                      <a:r>
                        <a:rPr sz="14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酞菁蓝a型β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45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33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TSE L363T5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522605"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P.B.15:3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7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绿相蓝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23900" algn="ctr" rtl="0" eaLnBrk="0">
                        <a:lnSpc>
                          <a:spcPct val="98000"/>
                        </a:lnSpc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酞菁蓝β型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45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8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S21-LR13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05155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P.B.15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红相蓝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23900" algn="ctr" rtl="0" eaLnBrk="0">
                        <a:lnSpc>
                          <a:spcPct val="98000"/>
                        </a:lnSpc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酞菁蓝α型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50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83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S19-LR23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522605" algn="ctr" rtl="0" eaLnBrk="0">
                        <a:lnSpc>
                          <a:spcPts val="1535"/>
                        </a:lnSpc>
                        <a:spcBef>
                          <a:spcPts val="5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P.B.15:3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绿相蓝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5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72390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酞菁蓝β型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ts val="1525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47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TSE L364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43255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P.G.7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88265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酞菁绿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45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5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S21-LR14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43255" algn="ctr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P.G.7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882650" algn="ctr" rtl="0" eaLnBrk="0">
                        <a:lnSpc>
                          <a:spcPct val="98000"/>
                        </a:lnSpc>
                      </a:pPr>
                      <a:r>
                        <a:rPr sz="14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酞菁绿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48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TSE L365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7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05155" algn="ctr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P.V.23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红光紫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48260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二噁嗪紫、咔唑紫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36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752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S19-LR15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7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05155" algn="ctr" rtl="0" eaLnBrk="0">
                        <a:lnSpc>
                          <a:spcPts val="1485"/>
                        </a:lnSpc>
                        <a:spcBef>
                          <a:spcPts val="0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P.V.23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红光紫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482600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4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二噁嗪紫、咔唑紫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ts val="1475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32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8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LXMC </a:t>
                      </a: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  <a:sym typeface="+mn-ea"/>
                        </a:rPr>
                        <a:t>S19-LR31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25B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560705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P.R.122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475615" algn="ctr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4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蓝光红/品红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3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603250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喹吖啶酮品红Y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32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5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lang="en-US"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  <a:p>
                      <a:pPr algn="ctr" rtl="0" eaLnBrk="0">
                        <a:lnSpc>
                          <a:spcPct val="106000"/>
                        </a:lnSpc>
                      </a:pPr>
                      <a:r>
                        <a:rPr lang="en-US" sz="1400" dirty="0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LXMC S19-LR08</a:t>
                      </a:r>
                      <a:endParaRPr lang="en-US"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60705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buClrTx/>
                        <a:buSzTx/>
                        <a:buFontTx/>
                      </a:pPr>
                      <a:endParaRPr sz="1400" b="1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marL="560705" algn="ctr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buClrTx/>
                        <a:buSzTx/>
                        <a:buFontTx/>
                      </a:pPr>
                      <a:r>
                        <a:rPr sz="1400" b="1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  <a:sym typeface="+mn-ea"/>
                        </a:rPr>
                        <a:t>P.W.6</a:t>
                      </a:r>
                      <a:endParaRPr sz="1400" b="1" kern="0" spc="10" dirty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rtl="0" eaLnBrk="0">
                        <a:lnSpc>
                          <a:spcPct val="116000"/>
                        </a:lnSpc>
                        <a:buNone/>
                      </a:pPr>
                      <a:endParaRPr lang="zh-CN" altLang="en-US"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24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95885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钛白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9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70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69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0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algn="ctr" rtl="0" eaLnBrk="0"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/>
                        </a:rPr>
                        <a:t>LXMC TSE L360</a:t>
                      </a:r>
                      <a:endParaRPr lang="en-US" sz="140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2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05155" algn="ctr" rtl="0" eaLnBrk="0">
                        <a:lnSpc>
                          <a:spcPts val="1540"/>
                        </a:lnSpc>
                        <a:spcBef>
                          <a:spcPts val="0"/>
                        </a:spcBef>
                      </a:pPr>
                      <a:r>
                        <a:rPr sz="14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P.</a:t>
                      </a:r>
                      <a:r>
                        <a:rPr sz="1400" b="1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BK</a:t>
                      </a:r>
                      <a:r>
                        <a:rPr sz="1400" b="1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.7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672465" algn="ctr" rtl="0" eaLnBrk="0">
                        <a:lnSpc>
                          <a:spcPct val="99000"/>
                        </a:lnSpc>
                      </a:pPr>
                      <a:r>
                        <a:rPr sz="14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红相黑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6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958850" algn="ctr" rtl="0" eaLnBrk="0">
                        <a:lnSpc>
                          <a:spcPct val="99000"/>
                        </a:lnSpc>
                      </a:pPr>
                      <a:r>
                        <a:rPr sz="14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炭黑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/>
                      </a:endParaRPr>
                    </a:p>
                    <a:p>
                      <a:pPr marL="1085850" algn="ctr" rtl="0" eaLnBrk="0">
                        <a:lnSpc>
                          <a:spcPts val="1545"/>
                        </a:lnSpc>
                        <a:spcBef>
                          <a:spcPts val="0"/>
                        </a:spcBef>
                      </a:pPr>
                      <a:r>
                        <a:rPr sz="14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34</a:t>
                      </a:r>
                      <a:endParaRPr sz="1400" dirty="0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72" name="picture 1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73080" y="1035032"/>
            <a:ext cx="1206520" cy="761992"/>
          </a:xfrm>
          <a:prstGeom prst="rect">
            <a:avLst/>
          </a:prstGeom>
        </p:spPr>
      </p:pic>
      <p:sp>
        <p:nvSpPr>
          <p:cNvPr id="174" name="textbox 174"/>
          <p:cNvSpPr/>
          <p:nvPr/>
        </p:nvSpPr>
        <p:spPr>
          <a:xfrm>
            <a:off x="1655378" y="1342350"/>
            <a:ext cx="2775585" cy="375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色彩体系一产品目录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873520" y="6280137"/>
            <a:ext cx="4762439" cy="2984533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01720" y="4025912"/>
            <a:ext cx="2743199" cy="2419365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9080480" y="3848084"/>
            <a:ext cx="2895600" cy="2076465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9531339" y="7016754"/>
            <a:ext cx="2006558" cy="1720877"/>
          </a:xfrm>
          <a:prstGeom prst="rect">
            <a:avLst/>
          </a:prstGeom>
        </p:spPr>
      </p:pic>
      <p:pic>
        <p:nvPicPr>
          <p:cNvPr id="188" name="picture 1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79460" y="3149597"/>
            <a:ext cx="723839" cy="723930"/>
          </a:xfrm>
          <a:prstGeom prst="rect">
            <a:avLst/>
          </a:prstGeom>
        </p:spPr>
      </p:pic>
      <p:sp>
        <p:nvSpPr>
          <p:cNvPr id="190" name="textbox 190"/>
          <p:cNvSpPr/>
          <p:nvPr/>
        </p:nvSpPr>
        <p:spPr>
          <a:xfrm>
            <a:off x="882680" y="3359745"/>
            <a:ext cx="4159250" cy="375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100" b="1" kern="0" spc="-2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02</a:t>
            </a:r>
            <a:r>
              <a:rPr sz="2100" b="1" kern="0" spc="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24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色彩体系一检测设备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4" name="textbox 194"/>
          <p:cNvSpPr/>
          <p:nvPr/>
        </p:nvSpPr>
        <p:spPr>
          <a:xfrm>
            <a:off x="1161999" y="7674508"/>
            <a:ext cx="1567814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4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测配色系统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96" name="textbox 196"/>
          <p:cNvSpPr/>
          <p:nvPr/>
        </p:nvSpPr>
        <p:spPr>
          <a:xfrm>
            <a:off x="5459038" y="4831691"/>
            <a:ext cx="1564639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气相色谱仪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extbox 204"/>
          <p:cNvSpPr/>
          <p:nvPr/>
        </p:nvSpPr>
        <p:spPr>
          <a:xfrm>
            <a:off x="776496" y="1296165"/>
            <a:ext cx="4472304" cy="419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1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100" b="1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02</a:t>
            </a:r>
            <a:r>
              <a:rPr sz="2100" b="1" kern="0" spc="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色彩体系一稳定性</a:t>
            </a:r>
            <a:r>
              <a:rPr sz="24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控制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875" y="1867535"/>
            <a:ext cx="11643995" cy="7616825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73080" y="1035032"/>
            <a:ext cx="1206520" cy="7619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85659" cy="6858000"/>
          </a:xfrm>
          <a:prstGeom prst="rect">
            <a:avLst/>
          </a:prstGeom>
        </p:spPr>
      </p:pic>
      <p:sp>
        <p:nvSpPr>
          <p:cNvPr id="228" name="textbox 228"/>
          <p:cNvSpPr/>
          <p:nvPr/>
        </p:nvSpPr>
        <p:spPr>
          <a:xfrm>
            <a:off x="6095979" y="5268923"/>
            <a:ext cx="3816350" cy="1720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4900" kern="0" spc="-30" dirty="0">
                <a:solidFill>
                  <a:srgbClr val="207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THREE</a:t>
            </a:r>
            <a:endParaRPr sz="4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95000"/>
              </a:lnSpc>
              <a:spcBef>
                <a:spcPts val="0"/>
              </a:spcBef>
            </a:pPr>
            <a:r>
              <a:rPr sz="5800" kern="0" spc="1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我们的优势</a:t>
            </a:r>
            <a:endParaRPr sz="5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30" name="picture 2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62360" y="5187932"/>
            <a:ext cx="1657258" cy="16573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2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238" name="picture 2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489679" y="4514818"/>
            <a:ext cx="5162580" cy="3892601"/>
          </a:xfrm>
          <a:prstGeom prst="rect">
            <a:avLst/>
          </a:prstGeom>
        </p:spPr>
      </p:pic>
      <p:pic>
        <p:nvPicPr>
          <p:cNvPr id="240" name="picture 2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52419" y="4527576"/>
            <a:ext cx="5149900" cy="3879843"/>
          </a:xfrm>
          <a:prstGeom prst="rect">
            <a:avLst/>
          </a:prstGeom>
        </p:spPr>
      </p:pic>
      <p:pic>
        <p:nvPicPr>
          <p:cNvPr id="242" name="picture 2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79460" y="3149597"/>
            <a:ext cx="723839" cy="723930"/>
          </a:xfrm>
          <a:prstGeom prst="rect">
            <a:avLst/>
          </a:prstGeom>
        </p:spPr>
      </p:pic>
      <p:sp>
        <p:nvSpPr>
          <p:cNvPr id="244" name="textbox 244"/>
          <p:cNvSpPr/>
          <p:nvPr/>
        </p:nvSpPr>
        <p:spPr>
          <a:xfrm>
            <a:off x="889020" y="3358525"/>
            <a:ext cx="4465320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03        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我们的优势一色彩的丰富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picture 2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250" name="textbox 250"/>
          <p:cNvSpPr/>
          <p:nvPr/>
        </p:nvSpPr>
        <p:spPr>
          <a:xfrm>
            <a:off x="793800" y="5548276"/>
            <a:ext cx="3218814" cy="2625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9875" algn="l" rtl="0" eaLnBrk="0">
              <a:lnSpc>
                <a:spcPct val="95000"/>
              </a:lnSpc>
            </a:pPr>
            <a:r>
              <a:rPr sz="20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常规服务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600"/>
              </a:spcBef>
            </a:pPr>
            <a:r>
              <a:rPr sz="18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农化行业的常用颜色浆料，色彩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2000"/>
              </a:lnSpc>
              <a:spcBef>
                <a:spcPts val="1265"/>
              </a:spcBef>
            </a:pPr>
            <a:r>
              <a:rPr sz="18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齐全，备货充足，响应速度一流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5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7175" algn="l" rtl="0" eaLnBrk="0">
              <a:lnSpc>
                <a:spcPct val="95000"/>
              </a:lnSpc>
              <a:spcBef>
                <a:spcPts val="610"/>
              </a:spcBef>
            </a:pP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定制服务</a:t>
            </a:r>
            <a:endParaRPr sz="2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85000"/>
              </a:lnSpc>
              <a:spcBef>
                <a:spcPts val="1620"/>
              </a:spcBef>
            </a:pPr>
            <a:r>
              <a:rPr sz="18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根据实际状况提供复合色配方或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3170"/>
              </a:lnSpc>
            </a:pPr>
            <a:r>
              <a:rPr sz="1800" kern="0" spc="-1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产品，满足终端客户的色彩需要</a:t>
            </a:r>
            <a:endParaRPr sz="1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52" name="picture 2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3120" y="3149597"/>
            <a:ext cx="730178" cy="723930"/>
          </a:xfrm>
          <a:prstGeom prst="rect">
            <a:avLst/>
          </a:prstGeom>
        </p:spPr>
      </p:pic>
      <p:sp>
        <p:nvSpPr>
          <p:cNvPr id="254" name="textbox 254"/>
          <p:cNvSpPr/>
          <p:nvPr/>
        </p:nvSpPr>
        <p:spPr>
          <a:xfrm>
            <a:off x="889020" y="3358525"/>
            <a:ext cx="4465320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03        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我们的优势一色彩的丰富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picture 2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260" name="picture 2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9460" y="3149597"/>
            <a:ext cx="723839" cy="736617"/>
          </a:xfrm>
          <a:prstGeom prst="rect">
            <a:avLst/>
          </a:prstGeom>
        </p:spPr>
      </p:pic>
      <p:sp>
        <p:nvSpPr>
          <p:cNvPr id="262" name="textbox 262"/>
          <p:cNvSpPr/>
          <p:nvPr/>
        </p:nvSpPr>
        <p:spPr>
          <a:xfrm>
            <a:off x="889020" y="3369993"/>
            <a:ext cx="4465320" cy="3740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03        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我们的优势一粉体的悬浮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picture 2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268" name="picture 2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3120" y="3149597"/>
            <a:ext cx="730178" cy="736617"/>
          </a:xfrm>
          <a:prstGeom prst="rect">
            <a:avLst/>
          </a:prstGeom>
        </p:spPr>
      </p:pic>
      <p:sp>
        <p:nvSpPr>
          <p:cNvPr id="270" name="textbox 270"/>
          <p:cNvSpPr/>
          <p:nvPr/>
        </p:nvSpPr>
        <p:spPr>
          <a:xfrm>
            <a:off x="889020" y="3358525"/>
            <a:ext cx="4465320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03        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我们的优势一种子的安全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2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276" name="picture 2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089880" y="6051560"/>
            <a:ext cx="4102119" cy="3321055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36499" y="6140440"/>
            <a:ext cx="3733800" cy="3270236"/>
          </a:xfrm>
          <a:prstGeom prst="rect">
            <a:avLst/>
          </a:prstGeom>
        </p:spPr>
      </p:pic>
      <p:pic>
        <p:nvPicPr>
          <p:cNvPr id="280" name="picture 2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387900" y="3708387"/>
            <a:ext cx="3397178" cy="3301989"/>
          </a:xfrm>
          <a:prstGeom prst="rect">
            <a:avLst/>
          </a:prstGeom>
        </p:spPr>
      </p:pic>
      <p:pic>
        <p:nvPicPr>
          <p:cNvPr id="282" name="picture 2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73120" y="3149597"/>
            <a:ext cx="730178" cy="723930"/>
          </a:xfrm>
          <a:prstGeom prst="rect">
            <a:avLst/>
          </a:prstGeom>
        </p:spPr>
      </p:pic>
      <p:sp>
        <p:nvSpPr>
          <p:cNvPr id="284" name="textbox 284"/>
          <p:cNvSpPr/>
          <p:nvPr/>
        </p:nvSpPr>
        <p:spPr>
          <a:xfrm>
            <a:off x="889020" y="3358525"/>
            <a:ext cx="4770120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100" b="1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03       </a:t>
            </a:r>
            <a:r>
              <a:rPr sz="24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我们的优势一包衣剂的牢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固性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88" name="textbox 288"/>
          <p:cNvSpPr/>
          <p:nvPr/>
        </p:nvSpPr>
        <p:spPr>
          <a:xfrm>
            <a:off x="1644680" y="5482501"/>
            <a:ext cx="2223135" cy="3498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550"/>
              </a:lnSpc>
            </a:pPr>
            <a:r>
              <a:rPr sz="2100" kern="0" spc="-10" dirty="0">
                <a:solidFill>
                  <a:srgbClr val="E0601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空白脱落后</a:t>
            </a:r>
            <a:r>
              <a:rPr sz="2100" kern="0" spc="310" dirty="0">
                <a:solidFill>
                  <a:srgbClr val="E0601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r>
              <a:rPr sz="1700" kern="0" spc="-10" baseline="-15000" dirty="0">
                <a:solidFill>
                  <a:srgbClr val="E0701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□</a:t>
            </a:r>
            <a:r>
              <a:rPr sz="1700" kern="0" spc="-10" baseline="-15000" dirty="0">
                <a:solidFill>
                  <a:srgbClr val="E07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Dol</a:t>
            </a:r>
            <a:endParaRPr sz="1700" baseline="-150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290" name="textbox 290"/>
          <p:cNvSpPr/>
          <p:nvPr/>
        </p:nvSpPr>
        <p:spPr>
          <a:xfrm>
            <a:off x="5426673" y="7345571"/>
            <a:ext cx="1417955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100" b="1" kern="0" spc="70" dirty="0">
                <a:solidFill>
                  <a:srgbClr val="306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空白脱落前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92" name="textbox 292"/>
          <p:cNvSpPr/>
          <p:nvPr/>
        </p:nvSpPr>
        <p:spPr>
          <a:xfrm>
            <a:off x="9630474" y="5491374"/>
            <a:ext cx="1413510" cy="3314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100" b="1" kern="0" spc="70" dirty="0">
                <a:solidFill>
                  <a:srgbClr val="30509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改善脱落后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85659" cy="6858000"/>
          </a:xfrm>
          <a:prstGeom prst="rect">
            <a:avLst/>
          </a:prstGeom>
        </p:spPr>
      </p:pic>
      <p:sp>
        <p:nvSpPr>
          <p:cNvPr id="296" name="textbox 296"/>
          <p:cNvSpPr/>
          <p:nvPr/>
        </p:nvSpPr>
        <p:spPr>
          <a:xfrm>
            <a:off x="6083300" y="5279440"/>
            <a:ext cx="3013075" cy="1715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sz="4700" kern="0" spc="-80" dirty="0">
                <a:solidFill>
                  <a:srgbClr val="206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</a:t>
            </a:r>
            <a:endParaRPr sz="4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ct val="96000"/>
              </a:lnSpc>
            </a:pPr>
            <a:r>
              <a:rPr sz="5700" kern="0" spc="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</a:t>
            </a:r>
            <a:endParaRPr sz="5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98" name="picture 2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62360" y="5194310"/>
            <a:ext cx="1657258" cy="165099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picture 3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306" name="picture 3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12860" y="5016482"/>
            <a:ext cx="3467039" cy="3194044"/>
          </a:xfrm>
          <a:prstGeom prst="rect">
            <a:avLst/>
          </a:prstGeom>
        </p:spPr>
      </p:pic>
      <p:sp>
        <p:nvSpPr>
          <p:cNvPr id="308" name="textbox 308"/>
          <p:cNvSpPr/>
          <p:nvPr/>
        </p:nvSpPr>
        <p:spPr>
          <a:xfrm>
            <a:off x="889020" y="3358525"/>
            <a:ext cx="7928609" cy="14077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900" b="1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04        </a:t>
            </a:r>
            <a:r>
              <a:rPr sz="24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配套服务一致力于提供全面的解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决方案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  <a:spcBef>
                <a:spcPts val="5"/>
              </a:spcBef>
            </a:pPr>
            <a:r>
              <a:rPr sz="2100" kern="0" spc="150" dirty="0">
                <a:solidFill>
                  <a:srgbClr val="2070A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助剂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10" name="textbox 310"/>
          <p:cNvSpPr/>
          <p:nvPr/>
        </p:nvSpPr>
        <p:spPr>
          <a:xfrm>
            <a:off x="8140700" y="5804580"/>
            <a:ext cx="2211070" cy="2225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8000"/>
              </a:lnSpc>
            </a:pPr>
            <a:r>
              <a:rPr sz="2100" b="1" kern="0" spc="-10" dirty="0">
                <a:solidFill>
                  <a:srgbClr val="207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染</a:t>
            </a:r>
            <a:r>
              <a:rPr sz="2100" b="1" kern="0" spc="-10" dirty="0">
                <a:solidFill>
                  <a:srgbClr val="208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料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13665" algn="l" rtl="0" eaLnBrk="0">
              <a:lnSpc>
                <a:spcPct val="87000"/>
              </a:lnSpc>
              <a:spcBef>
                <a:spcPts val="30"/>
              </a:spcBef>
            </a:pPr>
            <a:r>
              <a:rPr sz="1900" kern="0" spc="-5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服务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2470"/>
              </a:lnSpc>
            </a:pPr>
            <a:r>
              <a:rPr sz="1900" kern="0" spc="-7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最大化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51560" algn="l" rtl="0" eaLnBrk="0">
              <a:lnSpc>
                <a:spcPct val="99000"/>
              </a:lnSpc>
              <a:spcBef>
                <a:spcPts val="5"/>
              </a:spcBef>
            </a:pPr>
            <a:r>
              <a:rPr sz="2100" b="1" kern="0" spc="70" dirty="0">
                <a:solidFill>
                  <a:srgbClr val="3070A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珠光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12" name="textbox 312"/>
          <p:cNvSpPr/>
          <p:nvPr/>
        </p:nvSpPr>
        <p:spPr>
          <a:xfrm>
            <a:off x="6457960" y="5825638"/>
            <a:ext cx="1218564" cy="22402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100" kern="0" spc="60" dirty="0">
                <a:solidFill>
                  <a:srgbClr val="2070B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颜料</a:t>
            </a:r>
            <a:endParaRPr sz="21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9000"/>
              </a:lnSpc>
              <a:spcBef>
                <a:spcPts val="5"/>
              </a:spcBef>
            </a:pPr>
            <a:r>
              <a:rPr sz="1900" b="1" kern="0" spc="90" dirty="0">
                <a:solidFill>
                  <a:srgbClr val="2070A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乳</a:t>
            </a:r>
            <a:r>
              <a:rPr sz="1900" b="1" kern="0" spc="90" dirty="0">
                <a:solidFill>
                  <a:srgbClr val="2080C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picture 3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318" name="textbox 318"/>
          <p:cNvSpPr/>
          <p:nvPr/>
        </p:nvSpPr>
        <p:spPr>
          <a:xfrm>
            <a:off x="1714540" y="4744324"/>
            <a:ext cx="3745229" cy="35871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lang="en-US" sz="2100" b="1" kern="0" spc="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LXMC </a:t>
            </a:r>
            <a:r>
              <a:rPr sz="2100" b="1" kern="0" spc="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HLB-3030</a:t>
            </a:r>
            <a:endParaRPr sz="2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490"/>
              </a:spcBef>
            </a:pP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●活性含量：70%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1090"/>
              </a:spcBef>
            </a:pPr>
            <a:r>
              <a:rPr sz="1600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●外</a:t>
            </a:r>
            <a:r>
              <a:rPr sz="1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en-US" sz="16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观：无色透明至半透明液体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040"/>
              </a:spcBef>
            </a:pP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●主要成分：异构醇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6000"/>
              </a:lnSpc>
              <a:spcBef>
                <a:spcPts val="730"/>
              </a:spcBef>
            </a:pPr>
            <a:r>
              <a:rPr sz="2400" b="1" kern="0" spc="10" dirty="0">
                <a:solidFill>
                  <a:srgbClr val="204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性能特点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650"/>
              </a:spcBef>
            </a:pPr>
            <a:r>
              <a:rPr sz="16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●对颜料以及部分原药有</a:t>
            </a: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高效的润湿效果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1000"/>
              </a:lnSpc>
            </a:pP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5"/>
              </a:spcBef>
            </a:pP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●不影响制剂的耐水性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20" name="picture 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59719" y="6026117"/>
            <a:ext cx="3352800" cy="2736890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75459" y="4375122"/>
            <a:ext cx="4349739" cy="685800"/>
          </a:xfrm>
          <a:prstGeom prst="rect">
            <a:avLst/>
          </a:prstGeom>
        </p:spPr>
      </p:pic>
      <p:sp>
        <p:nvSpPr>
          <p:cNvPr id="324" name="textbox 324"/>
          <p:cNvSpPr/>
          <p:nvPr/>
        </p:nvSpPr>
        <p:spPr>
          <a:xfrm>
            <a:off x="641400" y="3117832"/>
            <a:ext cx="3786504" cy="827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80415" algn="l" rtl="0" eaLnBrk="0">
              <a:lnSpc>
                <a:spcPct val="95000"/>
              </a:lnSpc>
              <a:spcBef>
                <a:spcPts val="5"/>
              </a:spcBef>
              <a:tabLst>
                <a:tab pos="1013460" algn="l"/>
              </a:tabLst>
            </a:pP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	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配套服务——润湿剂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26" name="picture 3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54100" y="3130532"/>
            <a:ext cx="768339" cy="761992"/>
          </a:xfrm>
          <a:prstGeom prst="rect">
            <a:avLst/>
          </a:prstGeom>
        </p:spPr>
      </p:pic>
      <p:pic>
        <p:nvPicPr>
          <p:cNvPr id="330" name="picture 3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49320" y="7454912"/>
            <a:ext cx="825520" cy="819119"/>
          </a:xfrm>
          <a:prstGeom prst="rect">
            <a:avLst/>
          </a:prstGeom>
        </p:spPr>
      </p:pic>
      <p:pic>
        <p:nvPicPr>
          <p:cNvPr id="332" name="picture 3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49320" y="4978420"/>
            <a:ext cx="819180" cy="81281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336" name="textbox 336"/>
          <p:cNvSpPr/>
          <p:nvPr/>
        </p:nvSpPr>
        <p:spPr>
          <a:xfrm>
            <a:off x="1720880" y="4714306"/>
            <a:ext cx="3449954" cy="3943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lang="en-US" sz="1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LX</a:t>
            </a: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MC</a:t>
            </a:r>
            <a:r>
              <a:rPr sz="1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-Q803/</a:t>
            </a:r>
            <a:r>
              <a:rPr lang="en-US" sz="1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LX</a:t>
            </a:r>
            <a:r>
              <a:rPr sz="19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MC</a:t>
            </a:r>
            <a:r>
              <a:rPr sz="1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-G</a:t>
            </a:r>
            <a:r>
              <a:rPr lang="en-US" sz="1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9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63</a:t>
            </a:r>
            <a:endParaRPr sz="1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455"/>
              </a:spcBef>
            </a:pP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●活性含量：100</a:t>
            </a: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%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100000"/>
              </a:lnSpc>
              <a:spcBef>
                <a:spcPts val="1055"/>
              </a:spcBef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●外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观：无色或淡黄色液体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8000"/>
              </a:lnSpc>
              <a:spcBef>
                <a:spcPts val="995"/>
              </a:spcBef>
            </a:pPr>
            <a:r>
              <a:rPr sz="1500" kern="0" spc="1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●主要成分：脂肪醇聚醚/改性有机</a:t>
            </a:r>
            <a:r>
              <a:rPr sz="1500" kern="0" spc="1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硅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6000"/>
              </a:lnSpc>
              <a:spcBef>
                <a:spcPts val="725"/>
              </a:spcBef>
            </a:pPr>
            <a:r>
              <a:rPr sz="2400" b="1" kern="0" spc="10" dirty="0">
                <a:solidFill>
                  <a:srgbClr val="204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性能特点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460"/>
              </a:spcBef>
            </a:pPr>
            <a:r>
              <a:rPr sz="1500" kern="0" spc="1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●低泡不稳泡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8000"/>
              </a:lnSpc>
              <a:spcBef>
                <a:spcPts val="1100"/>
              </a:spcBef>
            </a:pP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●能有效降低表面张力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6000"/>
              </a:lnSpc>
            </a:pPr>
            <a:endParaRPr sz="6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0"/>
              </a:spcBef>
            </a:pPr>
            <a:r>
              <a:rPr sz="1500" kern="0" spc="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●能有效降低动/静态表面张力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38" name="textbox 338"/>
          <p:cNvSpPr/>
          <p:nvPr/>
        </p:nvSpPr>
        <p:spPr>
          <a:xfrm>
            <a:off x="6642058" y="6477947"/>
            <a:ext cx="2961639" cy="229425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605"/>
              </a:lnSpc>
            </a:pPr>
            <a:r>
              <a:rPr sz="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显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150"/>
              </a:lnSpc>
              <a:spcBef>
                <a:spcPts val="28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0.1                         </a:t>
            </a:r>
            <a:r>
              <a:rPr sz="1400" kern="0" spc="0" baseline="130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endParaRPr sz="1400" baseline="13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8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120900" algn="l" rtl="0" eaLnBrk="0">
              <a:lnSpc>
                <a:spcPct val="95000"/>
              </a:lnSpc>
              <a:spcBef>
                <a:spcPts val="5"/>
              </a:spcBef>
            </a:pPr>
            <a:r>
              <a:rPr sz="1200" kern="0" spc="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气泡寿命s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0" name="textbox 340"/>
          <p:cNvSpPr/>
          <p:nvPr/>
        </p:nvSpPr>
        <p:spPr>
          <a:xfrm>
            <a:off x="10521919" y="5688081"/>
            <a:ext cx="1158875" cy="28727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ct val="9900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纯</a:t>
            </a:r>
            <a:r>
              <a:rPr sz="900" kern="0" spc="2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水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4450" algn="l" rtl="0" eaLnBrk="0">
              <a:lnSpc>
                <a:spcPts val="1170"/>
              </a:lnSpc>
              <a:spcBef>
                <a:spcPts val="425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81050.3%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0800" algn="l" rtl="0" eaLnBrk="0">
              <a:lnSpc>
                <a:spcPct val="99000"/>
              </a:lnSpc>
              <a:spcBef>
                <a:spcPts val="175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JFC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0.3%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8000"/>
              </a:lnSpc>
              <a:spcBef>
                <a:spcPts val="390"/>
              </a:spcBef>
            </a:pP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仲醇S-</a:t>
            </a:r>
            <a:r>
              <a:rPr sz="900" kern="0" spc="-2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700</a:t>
            </a:r>
            <a:r>
              <a:rPr sz="900" kern="0" spc="-2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sz="900" kern="0" spc="-2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3%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0800" algn="l" rtl="0" eaLnBrk="0">
              <a:lnSpc>
                <a:spcPts val="1495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AEO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-70.3%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63500" algn="l" rtl="0" eaLnBrk="0">
              <a:lnSpc>
                <a:spcPct val="144000"/>
              </a:lnSpc>
              <a:spcBef>
                <a:spcPts val="10"/>
              </a:spcBef>
            </a:pP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抗水解有机硅0.3%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LVS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0.3%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63500" algn="l" rtl="0" eaLnBrk="0">
              <a:lnSpc>
                <a:spcPct val="88000"/>
              </a:lnSpc>
              <a:spcBef>
                <a:spcPts val="210"/>
              </a:spcBef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Q8030.3%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63500" algn="l" rtl="0" eaLnBrk="0">
              <a:lnSpc>
                <a:spcPts val="1470"/>
              </a:lnSpc>
            </a:pP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G1630.3%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577850" algn="l" rtl="0" eaLnBrk="0">
              <a:lnSpc>
                <a:spcPts val="1170"/>
              </a:lnSpc>
              <a:spcBef>
                <a:spcPts val="0"/>
              </a:spcBef>
            </a:pP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42" name="textbox 342"/>
          <p:cNvSpPr/>
          <p:nvPr/>
        </p:nvSpPr>
        <p:spPr>
          <a:xfrm>
            <a:off x="647740" y="3117832"/>
            <a:ext cx="3780154" cy="827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8350" algn="l" rtl="0" eaLnBrk="0">
              <a:lnSpc>
                <a:spcPct val="95000"/>
              </a:lnSpc>
              <a:spcBef>
                <a:spcPts val="5"/>
              </a:spcBef>
              <a:tabLst>
                <a:tab pos="1007110" algn="l"/>
              </a:tabLst>
            </a:pP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	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配套服务——润湿剂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44" name="picture 3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0440" y="3130532"/>
            <a:ext cx="755660" cy="761992"/>
          </a:xfrm>
          <a:prstGeom prst="rect">
            <a:avLst/>
          </a:prstGeom>
        </p:spPr>
      </p:pic>
      <p:pic>
        <p:nvPicPr>
          <p:cNvPr id="348" name="picture 3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49320" y="7454912"/>
            <a:ext cx="825520" cy="819119"/>
          </a:xfrm>
          <a:prstGeom prst="rect">
            <a:avLst/>
          </a:prstGeom>
        </p:spPr>
      </p:pic>
      <p:pic>
        <p:nvPicPr>
          <p:cNvPr id="350" name="picture 3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49320" y="4978420"/>
            <a:ext cx="819180" cy="812810"/>
          </a:xfrm>
          <a:prstGeom prst="rect">
            <a:avLst/>
          </a:prstGeom>
        </p:spPr>
      </p:pic>
      <p:sp>
        <p:nvSpPr>
          <p:cNvPr id="352" name="textbox 352"/>
          <p:cNvSpPr/>
          <p:nvPr/>
        </p:nvSpPr>
        <p:spPr>
          <a:xfrm>
            <a:off x="6182455" y="4803840"/>
            <a:ext cx="183514" cy="11957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eaVert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刀</a:t>
            </a:r>
            <a:r>
              <a:rPr sz="9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巧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4" name="textbox 354"/>
          <p:cNvSpPr/>
          <p:nvPr/>
        </p:nvSpPr>
        <p:spPr>
          <a:xfrm>
            <a:off x="6184859" y="4671566"/>
            <a:ext cx="158114" cy="1101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117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75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5400" algn="l" rtl="0" eaLnBrk="0">
              <a:lnSpc>
                <a:spcPts val="1170"/>
              </a:lnSpc>
              <a:spcBef>
                <a:spcPts val="27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65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7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6" name="textbox 356"/>
          <p:cNvSpPr/>
          <p:nvPr/>
        </p:nvSpPr>
        <p:spPr>
          <a:xfrm rot="16200000">
            <a:off x="5657160" y="6500223"/>
            <a:ext cx="932180" cy="1778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  <a:spcBef>
                <a:spcPts val="0"/>
              </a:spcBef>
            </a:pP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表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面</a:t>
            </a:r>
            <a:r>
              <a:rPr sz="900" kern="0" spc="1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张</a:t>
            </a:r>
            <a:r>
              <a:rPr sz="9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力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58" name="textbox 358"/>
          <p:cNvSpPr/>
          <p:nvPr/>
        </p:nvSpPr>
        <p:spPr>
          <a:xfrm>
            <a:off x="6197660" y="6494011"/>
            <a:ext cx="142239" cy="8350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70"/>
              </a:lnSpc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45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1170"/>
              </a:lnSpc>
              <a:spcBef>
                <a:spcPts val="1330"/>
              </a:spcBef>
            </a:pP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40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7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35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0" name="textbox 360"/>
          <p:cNvSpPr/>
          <p:nvPr/>
        </p:nvSpPr>
        <p:spPr>
          <a:xfrm>
            <a:off x="6184859" y="7465584"/>
            <a:ext cx="140335" cy="8096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70"/>
              </a:lnSpc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30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1170"/>
              </a:lnSpc>
              <a:spcBef>
                <a:spcPts val="138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25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70"/>
              </a:lnSpc>
              <a:spcBef>
                <a:spcPts val="5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62" name="textbox 362"/>
          <p:cNvSpPr/>
          <p:nvPr/>
        </p:nvSpPr>
        <p:spPr>
          <a:xfrm rot="16200000">
            <a:off x="6021346" y="5889378"/>
            <a:ext cx="203834" cy="184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00"/>
              </a:lnSpc>
              <a:spcBef>
                <a:spcPts val="0"/>
              </a:spcBef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/</a:t>
            </a:r>
            <a:r>
              <a:rPr sz="9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picture 3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366" name="textbox 366"/>
          <p:cNvSpPr/>
          <p:nvPr/>
        </p:nvSpPr>
        <p:spPr>
          <a:xfrm>
            <a:off x="1720880" y="4784729"/>
            <a:ext cx="3752215" cy="4239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lang="en-US" sz="1700" b="1" kern="0" spc="-3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LX</a:t>
            </a:r>
            <a:r>
              <a:rPr sz="1700" b="1" kern="0" spc="-30" dirty="0">
                <a:solidFill>
                  <a:srgbClr val="204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MC-F031</a:t>
            </a:r>
            <a:endParaRPr sz="1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1685"/>
              </a:spcBef>
            </a:pPr>
            <a:r>
              <a:rPr sz="1700" kern="0" spc="-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●离子属性：非离子型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ts val="2010"/>
              </a:lnSpc>
              <a:spcBef>
                <a:spcPts val="1015"/>
              </a:spcBef>
            </a:pPr>
            <a:r>
              <a:rPr sz="16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</a:t>
            </a:r>
            <a:r>
              <a:rPr sz="1600" kern="0" spc="4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外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观：黄色液体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6000"/>
              </a:lnSpc>
              <a:spcBef>
                <a:spcPts val="865"/>
              </a:spcBef>
            </a:pP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●主要成分：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SMA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共聚物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8000"/>
              </a:lnSpc>
              <a:spcBef>
                <a:spcPts val="700"/>
              </a:spcBef>
            </a:pPr>
            <a:r>
              <a:rPr sz="2300" b="1" kern="0" spc="70" dirty="0">
                <a:solidFill>
                  <a:srgbClr val="204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性能特点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285115" indent="-272415" algn="l" rtl="0" eaLnBrk="0">
              <a:lnSpc>
                <a:spcPct val="114000"/>
              </a:lnSpc>
              <a:spcBef>
                <a:spcPts val="1455"/>
              </a:spcBef>
            </a:pPr>
            <a:r>
              <a:rPr sz="17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●对于高含量原药制剂，助磨、降粘效</a:t>
            </a:r>
            <a:r>
              <a:rPr sz="17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果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明显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8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5115" indent="-272415" algn="l" rtl="0" eaLnBrk="0">
              <a:lnSpc>
                <a:spcPct val="111000"/>
              </a:lnSpc>
              <a:spcBef>
                <a:spcPts val="5"/>
              </a:spcBef>
            </a:pPr>
            <a:r>
              <a:rPr sz="1700" kern="0" spc="-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●适配性高，与原有</a:t>
            </a:r>
            <a:r>
              <a:rPr sz="17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磷酸酯类助剂搭配，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-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效果显著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68" name="textbox 368"/>
          <p:cNvSpPr/>
          <p:nvPr/>
        </p:nvSpPr>
        <p:spPr>
          <a:xfrm>
            <a:off x="647740" y="3117832"/>
            <a:ext cx="3779520" cy="8261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7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8350" algn="l" rtl="0" eaLnBrk="0">
              <a:lnSpc>
                <a:spcPct val="97000"/>
              </a:lnSpc>
              <a:spcBef>
                <a:spcPts val="0"/>
              </a:spcBef>
              <a:tabLst>
                <a:tab pos="1007110" algn="l"/>
              </a:tabLst>
            </a:pPr>
            <a:r>
              <a:rPr sz="23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	</a:t>
            </a:r>
            <a:r>
              <a:rPr sz="2300" b="1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配套服务——分散剂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70" name="picture 3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0440" y="3130532"/>
            <a:ext cx="755660" cy="761992"/>
          </a:xfrm>
          <a:prstGeom prst="rect">
            <a:avLst/>
          </a:prstGeom>
        </p:spPr>
      </p:pic>
      <p:sp>
        <p:nvSpPr>
          <p:cNvPr id="372" name="textbox 372"/>
          <p:cNvSpPr/>
          <p:nvPr/>
        </p:nvSpPr>
        <p:spPr>
          <a:xfrm>
            <a:off x="6667541" y="7356443"/>
            <a:ext cx="3459479" cy="311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245"/>
              </a:lnSpc>
            </a:pPr>
            <a:r>
              <a:rPr sz="2600" kern="0" spc="-30" baseline="-1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原</a:t>
            </a:r>
            <a:r>
              <a:rPr sz="1600" kern="0" spc="-2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600" kern="0" spc="-30" baseline="-1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药</a:t>
            </a:r>
            <a:r>
              <a:rPr sz="16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颜</a:t>
            </a:r>
            <a:r>
              <a:rPr sz="1700" kern="0" spc="-3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料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</a:t>
            </a:r>
            <a:r>
              <a:rPr sz="2600" kern="0" spc="-30" baseline="9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助</a:t>
            </a:r>
            <a:r>
              <a:rPr sz="1600" kern="0" spc="-3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600" kern="0" spc="-30" baseline="9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剂</a:t>
            </a:r>
            <a:endParaRPr sz="2600" baseline="90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76" name="picture 3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49320" y="7448534"/>
            <a:ext cx="825520" cy="825497"/>
          </a:xfrm>
          <a:prstGeom prst="rect">
            <a:avLst/>
          </a:prstGeom>
        </p:spPr>
      </p:pic>
      <p:pic>
        <p:nvPicPr>
          <p:cNvPr id="378" name="picture 3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49320" y="4978420"/>
            <a:ext cx="819180" cy="81281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picture 3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382" name="textbox 382"/>
          <p:cNvSpPr/>
          <p:nvPr/>
        </p:nvSpPr>
        <p:spPr>
          <a:xfrm>
            <a:off x="6489659" y="4626935"/>
            <a:ext cx="5252084" cy="4066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00" algn="l" rtl="0" eaLnBrk="0">
              <a:lnSpc>
                <a:spcPts val="1840"/>
              </a:lnSpc>
            </a:pPr>
            <a:r>
              <a:rPr sz="1300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9.77</a:t>
            </a:r>
            <a:r>
              <a:rPr sz="1300" kern="0" spc="2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b="1" kern="0" spc="-5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nm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7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17650" algn="l" rtl="0" eaLnBrk="0">
              <a:lnSpc>
                <a:spcPct val="71000"/>
              </a:lnSpc>
              <a:spcBef>
                <a:spcPts val="390"/>
              </a:spcBef>
            </a:pPr>
            <a:r>
              <a:rPr sz="1300" b="1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34.4</a:t>
            </a:r>
            <a:r>
              <a:rPr sz="1300" b="1" kern="0" spc="26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300" b="1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nm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694815" algn="l" rtl="0" eaLnBrk="0">
              <a:lnSpc>
                <a:spcPts val="1160"/>
              </a:lnSpc>
            </a:pPr>
            <a:r>
              <a:rPr sz="8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34.4nm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00" algn="l" rtl="0" eaLnBrk="0">
              <a:lnSpc>
                <a:spcPct val="77000"/>
              </a:lnSpc>
              <a:spcBef>
                <a:spcPts val="485"/>
              </a:spcBef>
            </a:pPr>
            <a:r>
              <a:rPr sz="1600" b="1" kern="0" spc="-4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12.9nm</a:t>
            </a:r>
            <a:endParaRPr sz="16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0650" algn="l" rtl="0" eaLnBrk="0">
              <a:lnSpc>
                <a:spcPts val="1160"/>
              </a:lnSpc>
              <a:spcBef>
                <a:spcPts val="240"/>
              </a:spcBef>
            </a:pPr>
            <a:r>
              <a:rPr sz="800" kern="0" spc="-20" dirty="0">
                <a:solidFill>
                  <a:srgbClr val="606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28.8nm</a:t>
            </a:r>
            <a:endParaRPr sz="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840"/>
              </a:lnSpc>
              <a:spcBef>
                <a:spcPts val="165"/>
              </a:spcBef>
            </a:pPr>
            <a:r>
              <a:rPr sz="13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28.8</a:t>
            </a:r>
            <a:r>
              <a:rPr sz="1300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300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nm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90600" algn="l" rtl="0" eaLnBrk="0">
              <a:lnSpc>
                <a:spcPts val="550"/>
              </a:lnSpc>
              <a:spcBef>
                <a:spcPts val="240"/>
              </a:spcBef>
            </a:pPr>
            <a:r>
              <a:rPr sz="800" i="1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96.6</a:t>
            </a:r>
            <a:r>
              <a:rPr sz="800" i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nm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r" rtl="0" eaLnBrk="0">
              <a:lnSpc>
                <a:spcPts val="2140"/>
              </a:lnSpc>
            </a:pPr>
            <a:r>
              <a:rPr sz="16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  nm</a:t>
            </a:r>
            <a:endParaRPr sz="16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84" name="textbox 384"/>
          <p:cNvSpPr/>
          <p:nvPr/>
        </p:nvSpPr>
        <p:spPr>
          <a:xfrm>
            <a:off x="1708200" y="4737089"/>
            <a:ext cx="2754629" cy="39674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lang="en-US" sz="2000" b="1" kern="0" spc="-3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LX</a:t>
            </a:r>
            <a:r>
              <a:rPr sz="2000" b="1" kern="0" spc="-30" dirty="0">
                <a:solidFill>
                  <a:srgbClr val="20306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MC-171C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  <a:spcBef>
                <a:spcPts val="485"/>
              </a:spcBef>
            </a:pP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●固含量：2.5-3.5%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7000"/>
              </a:lnSpc>
              <a:spcBef>
                <a:spcPts val="990"/>
              </a:spcBef>
            </a:pPr>
            <a:r>
              <a:rPr sz="16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</a:t>
            </a:r>
            <a:r>
              <a:rPr sz="1600" kern="0" spc="5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6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外</a:t>
            </a:r>
            <a:r>
              <a:rPr sz="1600" kern="0" spc="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</a:t>
            </a:r>
            <a:r>
              <a:rPr sz="1600" kern="0" spc="-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观：白色水凝胶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6000"/>
              </a:lnSpc>
              <a:spcBef>
                <a:spcPts val="1035"/>
              </a:spcBef>
            </a:pPr>
            <a:r>
              <a:rPr sz="16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●主要成分：微纤化纤维素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6000"/>
              </a:lnSpc>
              <a:spcBef>
                <a:spcPts val="730"/>
              </a:spcBef>
            </a:pPr>
            <a:r>
              <a:rPr sz="2400" b="1" kern="0" spc="10" dirty="0">
                <a:solidFill>
                  <a:srgbClr val="20407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性能特点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1350"/>
              </a:spcBef>
            </a:pP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●优异的抗流挂、防沉降性能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6000"/>
              </a:lnSpc>
              <a:spcBef>
                <a:spcPts val="1370"/>
              </a:spcBef>
            </a:pPr>
            <a:r>
              <a:rPr sz="1600" kern="0" spc="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●天然生物基环保可降解产品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9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●不霉变、不发臭</a:t>
            </a:r>
            <a:endParaRPr sz="16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86" name="textbox 386"/>
          <p:cNvSpPr/>
          <p:nvPr/>
        </p:nvSpPr>
        <p:spPr>
          <a:xfrm>
            <a:off x="647740" y="3117832"/>
            <a:ext cx="3780154" cy="8274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6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8350" algn="l" rtl="0" eaLnBrk="0">
              <a:lnSpc>
                <a:spcPct val="95000"/>
              </a:lnSpc>
              <a:spcBef>
                <a:spcPts val="5"/>
              </a:spcBef>
              <a:tabLst>
                <a:tab pos="1007110" algn="l"/>
              </a:tabLst>
            </a:pPr>
            <a:r>
              <a:rPr sz="24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	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配套服务——助悬剂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88" name="picture 3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0440" y="3130532"/>
            <a:ext cx="755660" cy="761992"/>
          </a:xfrm>
          <a:prstGeom prst="rect">
            <a:avLst/>
          </a:prstGeom>
        </p:spPr>
      </p:pic>
      <p:pic>
        <p:nvPicPr>
          <p:cNvPr id="390" name="picture 3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49320" y="7448534"/>
            <a:ext cx="825520" cy="825497"/>
          </a:xfrm>
          <a:prstGeom prst="rect">
            <a:avLst/>
          </a:prstGeom>
        </p:spPr>
      </p:pic>
      <p:pic>
        <p:nvPicPr>
          <p:cNvPr id="394" name="picture 3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49320" y="4978420"/>
            <a:ext cx="819180" cy="81281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3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398" name="picture 3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7359" y="4197363"/>
            <a:ext cx="5302300" cy="3841713"/>
          </a:xfrm>
          <a:prstGeom prst="rect">
            <a:avLst/>
          </a:prstGeom>
        </p:spPr>
      </p:pic>
      <p:pic>
        <p:nvPicPr>
          <p:cNvPr id="400" name="picture 4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88339" y="4241803"/>
            <a:ext cx="2425720" cy="3683019"/>
          </a:xfrm>
          <a:prstGeom prst="rect">
            <a:avLst/>
          </a:prstGeom>
        </p:spPr>
      </p:pic>
      <p:sp>
        <p:nvSpPr>
          <p:cNvPr id="402" name="textbox 402"/>
          <p:cNvSpPr/>
          <p:nvPr/>
        </p:nvSpPr>
        <p:spPr>
          <a:xfrm>
            <a:off x="755639" y="8374722"/>
            <a:ext cx="6038215" cy="8686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4000"/>
              </a:lnSpc>
            </a:pPr>
            <a:r>
              <a:rPr sz="2300" kern="0" spc="-1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300" kern="0" spc="-2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300" b="1" kern="0" spc="-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LXMC-171C</a:t>
            </a:r>
            <a:r>
              <a:rPr sz="2300" b="1" kern="0" spc="-1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有优异的粉料悬浮功能；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1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ct val="94000"/>
              </a:lnSpc>
              <a:spcBef>
                <a:spcPts val="0"/>
              </a:spcBef>
            </a:pP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2300" kern="0" spc="-8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300" b="1" kern="0" spc="-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同时，高剪切变稀，对系统粘度影响</a:t>
            </a:r>
            <a:r>
              <a:rPr sz="2300" b="1" kern="0" spc="-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不大；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04" name="textbox 404"/>
          <p:cNvSpPr/>
          <p:nvPr/>
        </p:nvSpPr>
        <p:spPr>
          <a:xfrm>
            <a:off x="8470859" y="8387602"/>
            <a:ext cx="1844675" cy="87503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98000"/>
              </a:lnSpc>
            </a:pPr>
            <a:r>
              <a:rPr sz="23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左：4%分散液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</a:pPr>
            <a:r>
              <a:rPr sz="2300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右：水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406" name="picture 4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79460" y="3149596"/>
            <a:ext cx="717499" cy="717553"/>
          </a:xfrm>
          <a:prstGeom prst="rect">
            <a:avLst/>
          </a:prstGeom>
        </p:spPr>
      </p:pic>
      <p:sp>
        <p:nvSpPr>
          <p:cNvPr id="408" name="textbox 408"/>
          <p:cNvSpPr/>
          <p:nvPr/>
        </p:nvSpPr>
        <p:spPr>
          <a:xfrm>
            <a:off x="889020" y="3364756"/>
            <a:ext cx="3538220" cy="3670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7000"/>
              </a:lnSpc>
            </a:pPr>
            <a:r>
              <a:rPr sz="2000" b="1" kern="0" spc="7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04</a:t>
            </a: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</a:t>
            </a:r>
            <a:r>
              <a:rPr sz="2300" b="1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配套服务——助悬剂</a:t>
            </a:r>
            <a:endParaRPr sz="2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picture 4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414" name="textbox 414"/>
          <p:cNvSpPr/>
          <p:nvPr/>
        </p:nvSpPr>
        <p:spPr>
          <a:xfrm>
            <a:off x="3107611" y="7309289"/>
            <a:ext cx="4983479" cy="20427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073910" algn="l" rtl="0" eaLnBrk="0">
              <a:lnSpc>
                <a:spcPts val="91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▲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473960" algn="l" rtl="0" eaLnBrk="0">
              <a:lnSpc>
                <a:spcPts val="915"/>
              </a:lnSpc>
              <a:spcBef>
                <a:spcPts val="33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▲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67660" algn="l" rtl="0" eaLnBrk="0">
              <a:lnSpc>
                <a:spcPts val="915"/>
              </a:lnSpc>
              <a:spcBef>
                <a:spcPts val="535"/>
              </a:spcBef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▲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861310" algn="l" rtl="0" eaLnBrk="0">
              <a:lnSpc>
                <a:spcPts val="870"/>
              </a:lnSpc>
              <a:spcBef>
                <a:spcPts val="1190"/>
              </a:spcBef>
            </a:pPr>
            <a:r>
              <a:rPr sz="700" kern="0" spc="-10" dirty="0">
                <a:solidFill>
                  <a:srgbClr val="5080A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□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3636010" algn="l" rtl="0" eaLnBrk="0">
              <a:lnSpc>
                <a:spcPct val="79000"/>
              </a:lnSpc>
              <a:spcBef>
                <a:spcPts val="5"/>
              </a:spcBef>
            </a:pPr>
            <a:r>
              <a:rPr sz="13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4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6510" algn="l" rtl="0" eaLnBrk="0">
              <a:lnSpc>
                <a:spcPct val="77000"/>
              </a:lnSpc>
              <a:spcBef>
                <a:spcPts val="600"/>
              </a:spcBef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0.1</a:t>
            </a:r>
            <a:r>
              <a:rPr sz="17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</a:t>
            </a:r>
            <a:r>
              <a:rPr sz="17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</a:t>
            </a:r>
            <a:r>
              <a:rPr sz="1100" kern="0" spc="-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                          </a:t>
            </a:r>
            <a:r>
              <a:rPr sz="11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10                              100</a:t>
            </a:r>
            <a:endParaRPr sz="11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844550" algn="l" rtl="0" eaLnBrk="0">
              <a:lnSpc>
                <a:spcPct val="95000"/>
              </a:lnSpc>
              <a:spcBef>
                <a:spcPts val="485"/>
              </a:spcBef>
            </a:pP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剪</a:t>
            </a:r>
            <a:r>
              <a:rPr sz="1300" kern="0" spc="-2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切</a:t>
            </a:r>
            <a:r>
              <a:rPr sz="1300" kern="0" spc="-2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速</a:t>
            </a:r>
            <a:r>
              <a:rPr sz="1300" kern="0" spc="-2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率</a:t>
            </a:r>
            <a:r>
              <a:rPr sz="1300" kern="0" spc="-3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sz="1300" b="1" kern="0" spc="-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s-1</a:t>
            </a:r>
            <a:endParaRPr sz="13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13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分钟，室温，所有样品的粘度均在1%水溶液或</a:t>
            </a:r>
            <a:r>
              <a:rPr sz="1300" b="1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者悬浮液下测量。</a:t>
            </a:r>
            <a:endParaRPr sz="13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16" name="textbox 416"/>
          <p:cNvSpPr/>
          <p:nvPr/>
        </p:nvSpPr>
        <p:spPr>
          <a:xfrm>
            <a:off x="8845519" y="4957764"/>
            <a:ext cx="2465704" cy="31089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r>
              <a:rPr lang="en-US" sz="100" dirty="0">
                <a:latin typeface="Arial" panose="020B0604020202020204"/>
                <a:ea typeface="Arial" panose="020B0604020202020204"/>
                <a:cs typeface="Arial" panose="020B0604020202020204"/>
              </a:rPr>
              <a:t>LX</a:t>
            </a: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lang="en-US"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LX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MC</a:t>
            </a: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-171C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75" algn="l" rtl="0" eaLnBrk="0">
              <a:lnSpc>
                <a:spcPct val="98000"/>
              </a:lnSpc>
              <a:spcBef>
                <a:spcPts val="580"/>
              </a:spcBef>
            </a:pPr>
            <a:r>
              <a:rPr sz="19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黄原胶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75" algn="l" rtl="0" eaLnBrk="0">
              <a:lnSpc>
                <a:spcPct val="98000"/>
              </a:lnSpc>
              <a:spcBef>
                <a:spcPts val="570"/>
              </a:spcBef>
            </a:pPr>
            <a:r>
              <a:rPr sz="1900" b="1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微晶纤维素+纤维素胶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3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" algn="l" rtl="0" eaLnBrk="0">
              <a:lnSpc>
                <a:spcPct val="98000"/>
              </a:lnSpc>
              <a:spcBef>
                <a:spcPts val="580"/>
              </a:spcBef>
            </a:pPr>
            <a:r>
              <a:rPr sz="1900" b="1" kern="0" spc="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高分子量纤维素胶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0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75" algn="l" rtl="0" eaLnBrk="0">
              <a:lnSpc>
                <a:spcPct val="98000"/>
              </a:lnSpc>
              <a:spcBef>
                <a:spcPts val="5"/>
              </a:spcBef>
            </a:pPr>
            <a:r>
              <a:rPr sz="1900" b="1" kern="0" spc="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低分子量纤维素胶</a:t>
            </a:r>
            <a:endParaRPr sz="1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18" name="textbox 418"/>
          <p:cNvSpPr/>
          <p:nvPr/>
        </p:nvSpPr>
        <p:spPr>
          <a:xfrm>
            <a:off x="529491" y="8013655"/>
            <a:ext cx="2501264" cy="13379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683260" algn="l" rtl="0" eaLnBrk="0">
              <a:lnSpc>
                <a:spcPct val="83000"/>
              </a:lnSpc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1.0E+02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69060" algn="l" rtl="0" eaLnBrk="0">
              <a:lnSpc>
                <a:spcPct val="77000"/>
              </a:lnSpc>
              <a:spcBef>
                <a:spcPts val="670"/>
              </a:spcBef>
            </a:pP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0.01</a:t>
            </a:r>
            <a:endParaRPr sz="17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13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分散条件：搅拌速率1000</a:t>
            </a:r>
            <a:r>
              <a:rPr sz="1300" b="1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rpm</a:t>
            </a:r>
            <a:r>
              <a:rPr sz="1300" b="1" kern="0" spc="6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,10</a:t>
            </a:r>
            <a:endParaRPr sz="1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420" name="picture 4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9460" y="3149596"/>
            <a:ext cx="723839" cy="717553"/>
          </a:xfrm>
          <a:prstGeom prst="rect">
            <a:avLst/>
          </a:prstGeom>
        </p:spPr>
      </p:pic>
      <p:sp>
        <p:nvSpPr>
          <p:cNvPr id="422" name="textbox 422"/>
          <p:cNvSpPr/>
          <p:nvPr/>
        </p:nvSpPr>
        <p:spPr>
          <a:xfrm>
            <a:off x="889020" y="3358525"/>
            <a:ext cx="3538854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900" b="1" kern="0" spc="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04        </a:t>
            </a:r>
            <a:r>
              <a:rPr sz="2400" b="1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配套服务——助悬剂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24" name="textbox 424"/>
          <p:cNvSpPr/>
          <p:nvPr/>
        </p:nvSpPr>
        <p:spPr>
          <a:xfrm>
            <a:off x="1200160" y="4654538"/>
            <a:ext cx="650240" cy="1543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1.0E+07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395"/>
              </a:spcBef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1.0E+06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1.0E+05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8" name="textbox 428"/>
          <p:cNvSpPr/>
          <p:nvPr/>
        </p:nvSpPr>
        <p:spPr>
          <a:xfrm>
            <a:off x="1200160" y="6673808"/>
            <a:ext cx="650240" cy="8636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1.0E+04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0"/>
              </a:spcBef>
            </a:pPr>
            <a:r>
              <a:rPr sz="13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1.0E+03</a:t>
            </a:r>
            <a:endParaRPr sz="13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30" name="textbox 430"/>
          <p:cNvSpPr/>
          <p:nvPr/>
        </p:nvSpPr>
        <p:spPr>
          <a:xfrm>
            <a:off x="2419359" y="5791614"/>
            <a:ext cx="914400" cy="4146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915"/>
              </a:lnSpc>
            </a:pPr>
            <a:r>
              <a:rPr sz="700" kern="0" spc="-10" dirty="0">
                <a:solidFill>
                  <a:srgbClr val="70306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△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15"/>
              </a:lnSpc>
            </a:pPr>
            <a:r>
              <a:rPr sz="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▲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32" name="textbox 432"/>
          <p:cNvSpPr/>
          <p:nvPr/>
        </p:nvSpPr>
        <p:spPr>
          <a:xfrm rot="16200000">
            <a:off x="537597" y="5846346"/>
            <a:ext cx="777240" cy="1466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800"/>
              </a:lnSpc>
              <a:spcBef>
                <a:spcPts val="0"/>
              </a:spcBef>
            </a:pP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</a:t>
            </a: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6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</a:t>
            </a:r>
            <a:r>
              <a:rPr sz="6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34" name="textbox 434"/>
          <p:cNvSpPr/>
          <p:nvPr/>
        </p:nvSpPr>
        <p:spPr>
          <a:xfrm rot="16200000">
            <a:off x="615952" y="6725943"/>
            <a:ext cx="620394" cy="127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100000"/>
              </a:lnSpc>
            </a:pPr>
            <a:r>
              <a:rPr sz="6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粘     度     ,</a:t>
            </a:r>
            <a:endParaRPr sz="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36" name="textbox 436"/>
          <p:cNvSpPr/>
          <p:nvPr/>
        </p:nvSpPr>
        <p:spPr>
          <a:xfrm>
            <a:off x="2419360" y="7112750"/>
            <a:ext cx="107314" cy="14223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920"/>
              </a:lnSpc>
            </a:pPr>
            <a:r>
              <a:rPr sz="700" kern="0" spc="-10" dirty="0">
                <a:solidFill>
                  <a:srgbClr val="30609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□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38" name="textbox 438"/>
          <p:cNvSpPr/>
          <p:nvPr/>
        </p:nvSpPr>
        <p:spPr>
          <a:xfrm>
            <a:off x="3594059" y="7855677"/>
            <a:ext cx="10731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9000"/>
              </a:lnSpc>
            </a:pPr>
            <a:r>
              <a:rPr sz="700" kern="0" spc="-10" dirty="0">
                <a:solidFill>
                  <a:srgbClr val="40608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□</a:t>
            </a:r>
            <a:endParaRPr sz="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40" name="textbox 440"/>
          <p:cNvSpPr/>
          <p:nvPr/>
        </p:nvSpPr>
        <p:spPr>
          <a:xfrm>
            <a:off x="3606860" y="5982129"/>
            <a:ext cx="94614" cy="120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750"/>
              </a:lnSpc>
            </a:pPr>
            <a:r>
              <a:rPr sz="500" kern="0" spc="30" dirty="0">
                <a:solidFill>
                  <a:srgbClr val="70407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△</a:t>
            </a:r>
            <a:endParaRPr sz="5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picture 4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graphicFrame>
        <p:nvGraphicFramePr>
          <p:cNvPr id="444" name="table 444"/>
          <p:cNvGraphicFramePr>
            <a:graphicFrameLocks noGrp="1"/>
          </p:cNvGraphicFramePr>
          <p:nvPr/>
        </p:nvGraphicFramePr>
        <p:xfrm>
          <a:off x="3184545" y="4092551"/>
          <a:ext cx="6616700" cy="4228464"/>
        </p:xfrm>
        <a:graphic>
          <a:graphicData uri="http://schemas.openxmlformats.org/drawingml/2006/table">
            <a:tbl>
              <a:tblPr/>
              <a:tblGrid>
                <a:gridCol w="2212975"/>
                <a:gridCol w="2209800"/>
                <a:gridCol w="2193925"/>
              </a:tblGrid>
              <a:tr h="377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2400" kern="0" spc="-50" dirty="0">
                          <a:solidFill>
                            <a:srgbClr val="B03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pH</a:t>
                      </a:r>
                      <a:r>
                        <a:rPr sz="2400" kern="0" spc="210" dirty="0">
                          <a:solidFill>
                            <a:srgbClr val="B03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2400" kern="0" spc="-50" dirty="0">
                          <a:solidFill>
                            <a:srgbClr val="B03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3</a:t>
                      </a:r>
                      <a:r>
                        <a:rPr sz="2400" kern="0" spc="150" dirty="0">
                          <a:solidFill>
                            <a:srgbClr val="B03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</a:t>
                      </a:r>
                      <a:r>
                        <a:rPr sz="2400" kern="0" spc="-50" dirty="0">
                          <a:solidFill>
                            <a:srgbClr val="B0303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upH</a:t>
                      </a:r>
                      <a:endParaRPr sz="2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sz="2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84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2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7★pH</a:t>
                      </a:r>
                      <a:r>
                        <a:rPr sz="2400" kern="0" spc="6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24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11</a:t>
                      </a:r>
                      <a:endParaRPr sz="24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90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5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9390" algn="l" rtl="0" eaLnBrk="0">
                        <a:lnSpc>
                          <a:spcPts val="2150"/>
                        </a:lnSpc>
                        <a:spcBef>
                          <a:spcPts val="0"/>
                        </a:spcBef>
                      </a:pPr>
                      <a:r>
                        <a:rPr sz="1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20℃</a:t>
                      </a:r>
                      <a:endParaRPr sz="17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6" name="textbox 446"/>
          <p:cNvSpPr/>
          <p:nvPr/>
        </p:nvSpPr>
        <p:spPr>
          <a:xfrm>
            <a:off x="2927400" y="8542948"/>
            <a:ext cx="6937375" cy="71628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9000"/>
              </a:lnSpc>
            </a:pP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0.01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</a:t>
            </a:r>
            <a:r>
              <a:rPr sz="2000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0.1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                         </a:t>
            </a:r>
            <a:r>
              <a:rPr sz="1500" kern="0" spc="-30" dirty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10</a:t>
            </a:r>
            <a:endParaRPr sz="15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27325" algn="l" rtl="0" eaLnBrk="0">
              <a:lnSpc>
                <a:spcPct val="94000"/>
              </a:lnSpc>
              <a:spcBef>
                <a:spcPts val="0"/>
              </a:spcBef>
            </a:pPr>
            <a:r>
              <a:rPr sz="2000" b="1" kern="0" spc="-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剪切速率，</a:t>
            </a:r>
            <a:r>
              <a:rPr sz="2000" kern="0" spc="-42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2000" b="1" kern="0" spc="-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s-1</a:t>
            </a:r>
            <a:endParaRPr sz="2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48" name="textbox 448"/>
          <p:cNvSpPr/>
          <p:nvPr/>
        </p:nvSpPr>
        <p:spPr>
          <a:xfrm>
            <a:off x="2355839" y="4362024"/>
            <a:ext cx="568325" cy="41554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70"/>
              </a:lnSpc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5000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0" algn="l" rtl="0" eaLnBrk="0">
              <a:lnSpc>
                <a:spcPts val="2170"/>
              </a:lnSpc>
              <a:spcBef>
                <a:spcPts val="515"/>
              </a:spcBef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500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algn="l" rtl="0" eaLnBrk="0">
              <a:lnSpc>
                <a:spcPts val="2170"/>
              </a:lnSpc>
              <a:spcBef>
                <a:spcPts val="520"/>
              </a:spcBef>
            </a:pPr>
            <a:r>
              <a:rPr sz="17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50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170"/>
              </a:lnSpc>
              <a:spcBef>
                <a:spcPts val="5"/>
              </a:spcBef>
            </a:pP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50" name="textbox 450"/>
          <p:cNvSpPr/>
          <p:nvPr/>
        </p:nvSpPr>
        <p:spPr>
          <a:xfrm>
            <a:off x="1642699" y="3358525"/>
            <a:ext cx="2785110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配套服务——助悬剂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454" name="picture 4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0440" y="3130532"/>
            <a:ext cx="762000" cy="761992"/>
          </a:xfrm>
          <a:prstGeom prst="rect">
            <a:avLst/>
          </a:prstGeom>
        </p:spPr>
      </p:pic>
      <p:sp>
        <p:nvSpPr>
          <p:cNvPr id="456" name="textbox 456"/>
          <p:cNvSpPr/>
          <p:nvPr/>
        </p:nvSpPr>
        <p:spPr>
          <a:xfrm rot="16200000">
            <a:off x="1137096" y="5867691"/>
            <a:ext cx="1731010" cy="3009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6000"/>
              </a:lnSpc>
            </a:pP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粘</a:t>
            </a:r>
            <a:r>
              <a:rPr sz="1700" kern="0" spc="20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度</a:t>
            </a:r>
            <a:r>
              <a:rPr sz="1700" kern="0" spc="1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sz="1700" kern="0" spc="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</a:t>
            </a:r>
            <a:r>
              <a:rPr sz="1700" kern="0" spc="1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</a:t>
            </a:r>
            <a:r>
              <a:rPr sz="1700" kern="0" spc="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1700" kern="0" spc="2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700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picture 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460" name="picture 4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327880" y="3987782"/>
            <a:ext cx="4235500" cy="4641836"/>
          </a:xfrm>
          <a:prstGeom prst="rect">
            <a:avLst/>
          </a:prstGeom>
        </p:spPr>
      </p:pic>
      <p:sp>
        <p:nvSpPr>
          <p:cNvPr id="462" name="textbox 462"/>
          <p:cNvSpPr/>
          <p:nvPr/>
        </p:nvSpPr>
        <p:spPr>
          <a:xfrm>
            <a:off x="1485940" y="4963726"/>
            <a:ext cx="5102225" cy="9848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500" kern="0" spc="-6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整体偏硬，最低成膜温度-18℃,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最高成膜温度25℃;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2700" algn="l" rtl="0" eaLnBrk="0">
              <a:lnSpc>
                <a:spcPct val="95000"/>
              </a:lnSpc>
              <a:spcBef>
                <a:spcPts val="940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500" kern="0" spc="-59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适合水稻种衣剂，成膜温度25±2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℃,耐水白性能优异；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3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1500" kern="0" spc="-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·</a:t>
            </a:r>
            <a:r>
              <a:rPr sz="1500" kern="0" spc="-5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-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提升亮度，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64" name="textbox 464"/>
          <p:cNvSpPr/>
          <p:nvPr/>
        </p:nvSpPr>
        <p:spPr>
          <a:xfrm>
            <a:off x="1485940" y="8595928"/>
            <a:ext cx="4917440" cy="241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耐磨、耐划伤、滑爽性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好、抗黏连、光泽高；可抛性好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66" name="textbox 466"/>
          <p:cNvSpPr/>
          <p:nvPr/>
        </p:nvSpPr>
        <p:spPr>
          <a:xfrm>
            <a:off x="1642699" y="3358525"/>
            <a:ext cx="2785110" cy="3746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配套服务——成膜剂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68" name="textbox 468"/>
          <p:cNvSpPr/>
          <p:nvPr/>
        </p:nvSpPr>
        <p:spPr>
          <a:xfrm>
            <a:off x="1485940" y="6919559"/>
            <a:ext cx="3844925" cy="241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5000"/>
              </a:lnSpc>
            </a:pP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整体偏软，</a:t>
            </a:r>
            <a:r>
              <a:rPr sz="1500" kern="0" spc="-1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一般与丙烯酸成膜剂搭配使用；</a:t>
            </a:r>
            <a:endParaRPr sz="15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8" name="group 8"/>
          <p:cNvGrpSpPr/>
          <p:nvPr/>
        </p:nvGrpSpPr>
        <p:grpSpPr>
          <a:xfrm rot="21600000">
            <a:off x="1428780" y="7708932"/>
            <a:ext cx="2025578" cy="336522"/>
            <a:chOff x="0" y="0"/>
            <a:chExt cx="2025578" cy="336522"/>
          </a:xfrm>
        </p:grpSpPr>
        <p:pic>
          <p:nvPicPr>
            <p:cNvPr id="470" name="picture 47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025578" cy="336522"/>
            </a:xfrm>
            <a:prstGeom prst="rect">
              <a:avLst/>
            </a:prstGeom>
          </p:spPr>
        </p:pic>
        <p:sp>
          <p:nvSpPr>
            <p:cNvPr id="472" name="textbox 472"/>
            <p:cNvSpPr/>
            <p:nvPr/>
          </p:nvSpPr>
          <p:spPr>
            <a:xfrm>
              <a:off x="-12700" y="-12700"/>
              <a:ext cx="2051050" cy="3879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04215" algn="l" rtl="0" eaLnBrk="0">
                <a:lnSpc>
                  <a:spcPct val="99000"/>
                </a:lnSpc>
                <a:spcBef>
                  <a:spcPts val="5"/>
                </a:spcBef>
              </a:pPr>
              <a:r>
                <a:rPr sz="1500" kern="0" spc="9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蜡乳液</a:t>
              </a:r>
              <a:endParaRPr sz="15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1428780" y="6019807"/>
            <a:ext cx="2031918" cy="330212"/>
            <a:chOff x="0" y="0"/>
            <a:chExt cx="2031918" cy="330212"/>
          </a:xfrm>
        </p:grpSpPr>
        <p:pic>
          <p:nvPicPr>
            <p:cNvPr id="474" name="picture 47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031918" cy="330212"/>
            </a:xfrm>
            <a:prstGeom prst="rect">
              <a:avLst/>
            </a:prstGeom>
          </p:spPr>
        </p:pic>
        <p:sp>
          <p:nvSpPr>
            <p:cNvPr id="476" name="textbox 476"/>
            <p:cNvSpPr/>
            <p:nvPr/>
          </p:nvSpPr>
          <p:spPr>
            <a:xfrm>
              <a:off x="-12700" y="-12700"/>
              <a:ext cx="2057400" cy="3803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99415" algn="l" rtl="0" eaLnBrk="0">
                <a:lnSpc>
                  <a:spcPct val="98000"/>
                </a:lnSpc>
                <a:spcBef>
                  <a:spcPts val="5"/>
                </a:spcBef>
              </a:pPr>
              <a:r>
                <a:rPr sz="1500" kern="0" spc="12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聚氨酯成膜剂</a:t>
              </a:r>
              <a:endParaRPr sz="15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1428780" y="4324373"/>
            <a:ext cx="1955718" cy="342900"/>
            <a:chOff x="0" y="0"/>
            <a:chExt cx="1955718" cy="342900"/>
          </a:xfrm>
        </p:grpSpPr>
        <p:pic>
          <p:nvPicPr>
            <p:cNvPr id="478" name="picture 47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955718" cy="342900"/>
            </a:xfrm>
            <a:prstGeom prst="rect">
              <a:avLst/>
            </a:prstGeom>
          </p:spPr>
        </p:pic>
        <p:sp>
          <p:nvSpPr>
            <p:cNvPr id="480" name="textbox 480"/>
            <p:cNvSpPr/>
            <p:nvPr/>
          </p:nvSpPr>
          <p:spPr>
            <a:xfrm>
              <a:off x="-12700" y="-12700"/>
              <a:ext cx="1981200" cy="3937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61315" algn="l" rtl="0" eaLnBrk="0">
                <a:lnSpc>
                  <a:spcPct val="98000"/>
                </a:lnSpc>
              </a:pPr>
              <a:r>
                <a:rPr sz="1500" kern="0" spc="120" dirty="0">
                  <a:solidFill>
                    <a:srgbClr val="FFFFFF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丙烯酸成膜剂</a:t>
              </a:r>
              <a:endParaRPr sz="15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673120" y="3149596"/>
            <a:ext cx="730178" cy="717553"/>
            <a:chOff x="0" y="0"/>
            <a:chExt cx="730178" cy="717553"/>
          </a:xfrm>
        </p:grpSpPr>
        <p:pic>
          <p:nvPicPr>
            <p:cNvPr id="482" name="picture 48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730178" cy="717553"/>
            </a:xfrm>
            <a:prstGeom prst="rect">
              <a:avLst/>
            </a:prstGeom>
          </p:spPr>
        </p:pic>
        <p:sp>
          <p:nvSpPr>
            <p:cNvPr id="484" name="textbox 484"/>
            <p:cNvSpPr/>
            <p:nvPr/>
          </p:nvSpPr>
          <p:spPr>
            <a:xfrm>
              <a:off x="-12700" y="-12700"/>
              <a:ext cx="755650" cy="80073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1300" algn="l" rtl="0" eaLnBrk="0">
                <a:lnSpc>
                  <a:spcPct val="77000"/>
                </a:lnSpc>
              </a:pPr>
              <a:r>
                <a:rPr sz="2000" b="1" kern="0" spc="-3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04</a:t>
              </a:r>
              <a:endParaRPr sz="20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picture 4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85659" cy="6858000"/>
          </a:xfrm>
          <a:prstGeom prst="rect">
            <a:avLst/>
          </a:prstGeom>
        </p:spPr>
      </p:pic>
      <p:sp>
        <p:nvSpPr>
          <p:cNvPr id="488" name="textbox 488"/>
          <p:cNvSpPr/>
          <p:nvPr/>
        </p:nvSpPr>
        <p:spPr>
          <a:xfrm>
            <a:off x="6083300" y="5187588"/>
            <a:ext cx="3073400" cy="18021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1000"/>
              </a:lnSpc>
            </a:pPr>
            <a:r>
              <a:rPr sz="5800" kern="0" spc="-80" dirty="0">
                <a:solidFill>
                  <a:srgbClr val="2070A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FIVE</a:t>
            </a:r>
            <a:endParaRPr sz="58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765" algn="l" rtl="0" eaLnBrk="0">
              <a:lnSpc>
                <a:spcPct val="97000"/>
              </a:lnSpc>
              <a:spcBef>
                <a:spcPts val="1590"/>
              </a:spcBef>
            </a:pPr>
            <a:r>
              <a:rPr sz="5800" kern="0" spc="1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拓展行业</a:t>
            </a:r>
            <a:endParaRPr sz="58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490" name="picture 4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162360" y="5194310"/>
            <a:ext cx="1657258" cy="165099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picture 4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498" name="picture 4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91420" y="3860772"/>
            <a:ext cx="4000560" cy="5346702"/>
          </a:xfrm>
          <a:prstGeom prst="rect">
            <a:avLst/>
          </a:prstGeom>
        </p:spPr>
      </p:pic>
      <p:sp>
        <p:nvSpPr>
          <p:cNvPr id="500" name="textbox 500"/>
          <p:cNvSpPr/>
          <p:nvPr/>
        </p:nvSpPr>
        <p:spPr>
          <a:xfrm>
            <a:off x="889020" y="3359745"/>
            <a:ext cx="4761865" cy="1175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05</a:t>
            </a: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       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拓展行业一包衣颗粒剂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7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9000"/>
              </a:lnSpc>
              <a:spcBef>
                <a:spcPts val="5"/>
              </a:spcBef>
            </a:pPr>
            <a:r>
              <a:rPr sz="1700" b="1" kern="0" spc="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浆料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02" name="textbox 502"/>
          <p:cNvSpPr/>
          <p:nvPr/>
        </p:nvSpPr>
        <p:spPr>
          <a:xfrm>
            <a:off x="4486277" y="5872607"/>
            <a:ext cx="3135629" cy="10928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663190" indent="-5715" algn="l" rtl="0" eaLnBrk="0">
              <a:lnSpc>
                <a:spcPct val="94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带药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颗粒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rtl="0" eaLnBrk="0">
              <a:lnSpc>
                <a:spcPct val="17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8000"/>
              </a:lnSpc>
              <a:spcBef>
                <a:spcPts val="5"/>
              </a:spcBef>
            </a:pPr>
            <a:r>
              <a:rPr sz="1700" b="1" kern="0" spc="5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载体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04" name="textbox 504"/>
          <p:cNvSpPr/>
          <p:nvPr/>
        </p:nvSpPr>
        <p:spPr>
          <a:xfrm>
            <a:off x="971560" y="6692993"/>
            <a:ext cx="2309495" cy="5518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90980" indent="-1478915" algn="l" rtl="0" eaLnBrk="0">
              <a:lnSpc>
                <a:spcPct val="102000"/>
              </a:lnSpc>
            </a:pPr>
            <a:r>
              <a:rPr sz="2600" kern="0" spc="100" baseline="-60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原药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r>
              <a:rPr sz="1700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母粉/母</a:t>
            </a:r>
            <a:r>
              <a:rPr sz="1700" kern="0" spc="3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液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08" name="textbox 508"/>
          <p:cNvSpPr/>
          <p:nvPr/>
        </p:nvSpPr>
        <p:spPr>
          <a:xfrm>
            <a:off x="6918338" y="7619392"/>
            <a:ext cx="711834" cy="2813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9000"/>
              </a:lnSpc>
            </a:pPr>
            <a:r>
              <a:rPr sz="1700" b="1" kern="0" spc="8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半成品</a:t>
            </a:r>
            <a:endParaRPr sz="17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picture 5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512" name="textbox 512"/>
          <p:cNvSpPr/>
          <p:nvPr/>
        </p:nvSpPr>
        <p:spPr>
          <a:xfrm>
            <a:off x="882680" y="3359745"/>
            <a:ext cx="3545840" cy="375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05        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拓展行业—肥料包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衣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picture 5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pic>
        <p:nvPicPr>
          <p:cNvPr id="518" name="picture 5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3120" y="3149597"/>
            <a:ext cx="730178" cy="723930"/>
          </a:xfrm>
          <a:prstGeom prst="rect">
            <a:avLst/>
          </a:prstGeom>
        </p:spPr>
      </p:pic>
      <p:sp>
        <p:nvSpPr>
          <p:cNvPr id="520" name="textbox 520"/>
          <p:cNvSpPr/>
          <p:nvPr/>
        </p:nvSpPr>
        <p:spPr>
          <a:xfrm>
            <a:off x="882680" y="3359745"/>
            <a:ext cx="2935604" cy="3759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2000" b="1" kern="0" spc="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05        </a:t>
            </a: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拓展行业一制剂</a:t>
            </a:r>
            <a:endParaRPr sz="2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picture 5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317479" y="6096000"/>
            <a:ext cx="4616500" cy="1301717"/>
            <a:chOff x="0" y="0"/>
            <a:chExt cx="4616500" cy="1301717"/>
          </a:xfrm>
        </p:grpSpPr>
        <p:pic>
          <p:nvPicPr>
            <p:cNvPr id="526" name="picture 5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616500" cy="1301717"/>
            </a:xfrm>
            <a:prstGeom prst="rect">
              <a:avLst/>
            </a:prstGeom>
          </p:spPr>
        </p:pic>
        <p:sp>
          <p:nvSpPr>
            <p:cNvPr id="528" name="textbox 528"/>
            <p:cNvSpPr/>
            <p:nvPr/>
          </p:nvSpPr>
          <p:spPr>
            <a:xfrm>
              <a:off x="-12700" y="-12700"/>
              <a:ext cx="4642484" cy="15252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9600" algn="l" rtl="0" eaLnBrk="0">
                <a:lnSpc>
                  <a:spcPct val="79000"/>
                </a:lnSpc>
              </a:pPr>
              <a:r>
                <a:rPr sz="6500" kern="0" spc="-20" dirty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ARkEMA</a:t>
              </a:r>
              <a:endParaRPr sz="65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4171980" y="7842252"/>
            <a:ext cx="3314639" cy="1363406"/>
            <a:chOff x="0" y="0"/>
            <a:chExt cx="3314639" cy="1363406"/>
          </a:xfrm>
        </p:grpSpPr>
        <p:pic>
          <p:nvPicPr>
            <p:cNvPr id="530" name="picture 5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314639" cy="1352534"/>
            </a:xfrm>
            <a:prstGeom prst="rect">
              <a:avLst/>
            </a:prstGeom>
          </p:spPr>
        </p:pic>
        <p:sp>
          <p:nvSpPr>
            <p:cNvPr id="532" name="textbox 532"/>
            <p:cNvSpPr/>
            <p:nvPr/>
          </p:nvSpPr>
          <p:spPr>
            <a:xfrm>
              <a:off x="-12700" y="-12700"/>
              <a:ext cx="3340100" cy="14014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1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56665" algn="l" rtl="0" eaLnBrk="0">
                <a:lnSpc>
                  <a:spcPct val="76000"/>
                </a:lnSpc>
                <a:spcBef>
                  <a:spcPts val="5"/>
                </a:spcBef>
              </a:pPr>
              <a:r>
                <a:rPr sz="2200" kern="0" spc="-10" dirty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</a:rPr>
                <a:t>B</a:t>
              </a:r>
              <a:endParaRPr sz="2200" dirty="0">
                <a:latin typeface="Times New Roman" panose="02020603050405020304"/>
                <a:ea typeface="Times New Roman" panose="02020603050405020304"/>
                <a:cs typeface="Times New Roman" panose="02020603050405020304"/>
              </a:endParaRPr>
            </a:p>
            <a:p>
              <a:pPr algn="r" rtl="0" eaLnBrk="0">
                <a:lnSpc>
                  <a:spcPct val="98000"/>
                </a:lnSpc>
                <a:spcBef>
                  <a:spcPts val="1055"/>
                </a:spcBef>
              </a:pPr>
              <a:r>
                <a:rPr sz="2600" b="1" kern="0" spc="-1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广</a:t>
              </a:r>
              <a:r>
                <a:rPr sz="2600" kern="0" spc="8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2600" b="1" kern="0" spc="-1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西</a:t>
              </a:r>
              <a:r>
                <a:rPr sz="2600" kern="0" spc="91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2600" b="1" kern="0" spc="-1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田</a:t>
              </a:r>
              <a:r>
                <a:rPr sz="2600" kern="0" spc="85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 </a:t>
              </a:r>
              <a:r>
                <a:rPr sz="2600" b="1" kern="0" spc="-180" dirty="0">
                  <a:solidFill>
                    <a:srgbClr val="000000">
                      <a:alpha val="100000"/>
                    </a:srgbClr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园</a:t>
              </a:r>
              <a:endParaRPr sz="26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endParaRPr>
            </a:p>
            <a:p>
              <a:pPr marL="1289050" algn="l" rtl="0" eaLnBrk="0">
                <a:lnSpc>
                  <a:spcPct val="81000"/>
                </a:lnSpc>
                <a:spcBef>
                  <a:spcPts val="215"/>
                </a:spcBef>
              </a:pPr>
              <a:r>
                <a:rPr sz="800" b="1" i="1" kern="0" spc="-1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GUANGXITIAN</a:t>
              </a:r>
              <a:r>
                <a:rPr sz="800" b="1" i="1" kern="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YUAN</a:t>
              </a: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4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24815" algn="l" rtl="0" eaLnBrk="0">
                <a:lnSpc>
                  <a:spcPct val="98000"/>
                </a:lnSpc>
              </a:pPr>
              <a:r>
                <a:rPr sz="1700" kern="0" spc="-80" dirty="0">
                  <a:solidFill>
                    <a:srgbClr val="000000">
                      <a:alpha val="100000"/>
                    </a:srgb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rPr>
                <a:t>农</a:t>
              </a:r>
              <a:r>
                <a:rPr sz="1700" kern="0" spc="100" dirty="0">
                  <a:solidFill>
                    <a:srgbClr val="000000">
                      <a:alpha val="100000"/>
                    </a:srgb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rPr>
                <a:t>  </a:t>
              </a:r>
              <a:r>
                <a:rPr sz="1700" kern="0" spc="-80" dirty="0">
                  <a:solidFill>
                    <a:srgbClr val="000000">
                      <a:alpha val="100000"/>
                    </a:srgb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rPr>
                <a:t>博</a:t>
              </a:r>
              <a:r>
                <a:rPr sz="1700" kern="0" spc="120" dirty="0">
                  <a:solidFill>
                    <a:srgbClr val="000000">
                      <a:alpha val="100000"/>
                    </a:srgb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rPr>
                <a:t>  </a:t>
              </a:r>
              <a:r>
                <a:rPr sz="1700" kern="0" spc="-80" dirty="0">
                  <a:solidFill>
                    <a:srgbClr val="000000">
                      <a:alpha val="100000"/>
                    </a:srgb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</a:rPr>
                <a:t>士</a:t>
              </a:r>
              <a:endParaRPr sz="1700" dirty="0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endParaRPr>
            </a:p>
          </p:txBody>
        </p:sp>
      </p:grpSp>
      <p:pic>
        <p:nvPicPr>
          <p:cNvPr id="534" name="picture 5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489899" y="5994433"/>
            <a:ext cx="2197120" cy="1663682"/>
          </a:xfrm>
          <a:prstGeom prst="rect">
            <a:avLst/>
          </a:prstGeom>
        </p:spPr>
      </p:pic>
      <p:pic>
        <p:nvPicPr>
          <p:cNvPr id="536" name="picture 5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149900" y="3733831"/>
            <a:ext cx="1892198" cy="1898637"/>
          </a:xfrm>
          <a:prstGeom prst="rect">
            <a:avLst/>
          </a:prstGeom>
        </p:spPr>
      </p:pic>
      <p:pic>
        <p:nvPicPr>
          <p:cNvPr id="538" name="picture 5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19180" y="4013225"/>
            <a:ext cx="1644578" cy="1644616"/>
          </a:xfrm>
          <a:prstGeom prst="rect">
            <a:avLst/>
          </a:prstGeom>
        </p:spPr>
      </p:pic>
      <p:sp>
        <p:nvSpPr>
          <p:cNvPr id="540" name="textbox 540"/>
          <p:cNvSpPr/>
          <p:nvPr/>
        </p:nvSpPr>
        <p:spPr>
          <a:xfrm>
            <a:off x="3003499" y="3968717"/>
            <a:ext cx="1638935" cy="1619885"/>
          </a:xfrm>
          <a:prstGeom prst="rect">
            <a:avLst/>
          </a:prstGeom>
          <a:solidFill>
            <a:srgbClr val="00418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3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3050" algn="l" rtl="0" eaLnBrk="0">
              <a:lnSpc>
                <a:spcPct val="79000"/>
              </a:lnSpc>
            </a:pPr>
            <a:r>
              <a:rPr sz="3300" i="1" kern="0" spc="-10" dirty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Henda</a:t>
            </a:r>
            <a:endParaRPr sz="3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310515" algn="l" rtl="0" eaLnBrk="0">
              <a:lnSpc>
                <a:spcPct val="96000"/>
              </a:lnSpc>
              <a:spcBef>
                <a:spcPts val="460"/>
              </a:spcBef>
            </a:pPr>
            <a:r>
              <a:rPr sz="3900" kern="0" spc="90" dirty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亨达</a:t>
            </a:r>
            <a:endParaRPr sz="3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542" name="picture 5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496361" y="3594133"/>
            <a:ext cx="2190658" cy="1168397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943600" y="6229319"/>
            <a:ext cx="1524000" cy="1422417"/>
          </a:xfrm>
          <a:prstGeom prst="rect">
            <a:avLst/>
          </a:prstGeom>
        </p:spPr>
      </p:pic>
      <p:pic>
        <p:nvPicPr>
          <p:cNvPr id="546" name="picture 5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42960" y="8083517"/>
            <a:ext cx="1543019" cy="895380"/>
          </a:xfrm>
          <a:prstGeom prst="rect">
            <a:avLst/>
          </a:prstGeom>
        </p:spPr>
      </p:pic>
      <p:sp>
        <p:nvSpPr>
          <p:cNvPr id="548" name="textbox 548"/>
          <p:cNvSpPr/>
          <p:nvPr/>
        </p:nvSpPr>
        <p:spPr>
          <a:xfrm>
            <a:off x="8446064" y="5092757"/>
            <a:ext cx="1939925" cy="7423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9000"/>
              </a:lnSpc>
            </a:pPr>
            <a:r>
              <a:rPr sz="3900" b="1" kern="0" spc="-17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壮苗</a:t>
            </a:r>
            <a:r>
              <a:rPr sz="3900" b="1" kern="0" spc="-16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科</a:t>
            </a:r>
            <a:r>
              <a:rPr sz="3900" b="1" kern="0" spc="-14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技</a:t>
            </a:r>
            <a:endParaRPr sz="3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18415" algn="l" rtl="0" eaLnBrk="0">
              <a:lnSpc>
                <a:spcPct val="81000"/>
              </a:lnSpc>
              <a:spcBef>
                <a:spcPts val="10"/>
              </a:spcBef>
            </a:pPr>
            <a:r>
              <a:rPr sz="15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ZHUANGMIA</a:t>
            </a:r>
            <a:r>
              <a:rPr sz="15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O-TECH</a:t>
            </a:r>
            <a:endParaRPr sz="15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50" name="textbox 550"/>
          <p:cNvSpPr/>
          <p:nvPr/>
        </p:nvSpPr>
        <p:spPr>
          <a:xfrm>
            <a:off x="8032494" y="8222927"/>
            <a:ext cx="1449069" cy="10293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90000"/>
              </a:lnSpc>
            </a:pPr>
            <a:r>
              <a:rPr sz="7300" b="1" kern="0" spc="-760" dirty="0">
                <a:solidFill>
                  <a:srgbClr val="209050">
                    <a:alpha val="100000"/>
                  </a:srgbClr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北</a:t>
            </a:r>
            <a:r>
              <a:rPr sz="7300" b="1" kern="0" spc="-260" dirty="0">
                <a:solidFill>
                  <a:srgbClr val="E010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</a:t>
            </a:r>
            <a:endParaRPr sz="73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52" name="textbox 552"/>
          <p:cNvSpPr/>
          <p:nvPr/>
        </p:nvSpPr>
        <p:spPr>
          <a:xfrm>
            <a:off x="9855260" y="7995953"/>
            <a:ext cx="742950" cy="1228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3070"/>
              </a:lnSpc>
            </a:pPr>
            <a:r>
              <a:rPr sz="22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®</a:t>
            </a:r>
            <a:endParaRPr sz="2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94000"/>
              </a:lnSpc>
              <a:spcBef>
                <a:spcPts val="1215"/>
              </a:spcBef>
            </a:pPr>
            <a:r>
              <a:rPr sz="46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農</a:t>
            </a:r>
            <a:endParaRPr sz="46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54" name="picture 55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531119" y="4895850"/>
            <a:ext cx="920739" cy="869937"/>
          </a:xfrm>
          <a:prstGeom prst="rect">
            <a:avLst/>
          </a:prstGeom>
        </p:spPr>
      </p:pic>
      <p:sp>
        <p:nvSpPr>
          <p:cNvPr id="556" name="textbox 556"/>
          <p:cNvSpPr/>
          <p:nvPr/>
        </p:nvSpPr>
        <p:spPr>
          <a:xfrm>
            <a:off x="2032763" y="8204231"/>
            <a:ext cx="1560830" cy="5969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6000"/>
              </a:lnSpc>
            </a:pPr>
            <a:r>
              <a:rPr sz="3900" b="1" kern="0" spc="100" dirty="0">
                <a:solidFill>
                  <a:srgbClr val="000000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诺普信</a:t>
            </a:r>
            <a:endParaRPr sz="39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picture 5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2667000"/>
            <a:ext cx="12192000" cy="6858000"/>
          </a:xfrm>
          <a:prstGeom prst="rect">
            <a:avLst/>
          </a:prstGeom>
        </p:spPr>
      </p:pic>
      <p:sp>
        <p:nvSpPr>
          <p:cNvPr id="564" name="textbox 564"/>
          <p:cNvSpPr/>
          <p:nvPr/>
        </p:nvSpPr>
        <p:spPr>
          <a:xfrm>
            <a:off x="7423150" y="5708015"/>
            <a:ext cx="3861435" cy="7461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2000"/>
              </a:lnSpc>
            </a:pPr>
            <a:r>
              <a:rPr lang="en-US" sz="5800" b="1" kern="0" spc="-160" dirty="0">
                <a:solidFill>
                  <a:srgbClr val="2080B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THANKS</a:t>
            </a:r>
            <a:endParaRPr lang="en-US" sz="5800" b="1" kern="0" spc="-160" dirty="0">
              <a:solidFill>
                <a:srgbClr val="2080B0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3269</Words>
  <Application>WPS 演示</Application>
  <PresentationFormat/>
  <Paragraphs>741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5" baseType="lpstr">
      <vt:lpstr>Arial</vt:lpstr>
      <vt:lpstr>宋体</vt:lpstr>
      <vt:lpstr>Wingdings</vt:lpstr>
      <vt:lpstr>Arial</vt:lpstr>
      <vt:lpstr>微软雅黑</vt:lpstr>
      <vt:lpstr>黑体</vt:lpstr>
      <vt:lpstr>Times New Roman</vt:lpstr>
      <vt:lpstr>Arial Unicode MS</vt:lpstr>
      <vt:lpstr>Calibri</vt:lpstr>
      <vt:lpstr>华文行楷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斐儿</cp:lastModifiedBy>
  <cp:revision>4</cp:revision>
  <dcterms:created xsi:type="dcterms:W3CDTF">2025-07-18T07:41:00Z</dcterms:created>
  <dcterms:modified xsi:type="dcterms:W3CDTF">2025-08-20T01:23:26Z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2025-07-19T05:54:15Z</vt:filetime>
  </property>
  <property fmtid="{D5CDD505-2E9C-101B-9397-08002B2CF9AE}" pid="4" name="UsrData">
    <vt:lpwstr>6879e170a43bea002049d6bbwl</vt:lpwstr>
  </property>
  <property fmtid="{D5CDD505-2E9C-101B-9397-08002B2CF9AE}" pid="5" name="ICV">
    <vt:lpwstr>7CF784BD3AE94AE190E5F4A27A2B9C03_12</vt:lpwstr>
  </property>
  <property fmtid="{D5CDD505-2E9C-101B-9397-08002B2CF9AE}" pid="6" name="KSOProductBuildVer">
    <vt:lpwstr>2052-12.1.0.21915</vt:lpwstr>
  </property>
</Properties>
</file>